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0"/>
  </p:notesMasterIdLst>
  <p:handoutMasterIdLst>
    <p:handoutMasterId r:id="rId21"/>
  </p:handoutMasterIdLst>
  <p:sldIdLst>
    <p:sldId id="256" r:id="rId2"/>
    <p:sldId id="257" r:id="rId3"/>
    <p:sldId id="277" r:id="rId4"/>
    <p:sldId id="275" r:id="rId5"/>
    <p:sldId id="262" r:id="rId6"/>
    <p:sldId id="259" r:id="rId7"/>
    <p:sldId id="279" r:id="rId8"/>
    <p:sldId id="272" r:id="rId9"/>
    <p:sldId id="263" r:id="rId10"/>
    <p:sldId id="266" r:id="rId11"/>
    <p:sldId id="278" r:id="rId12"/>
    <p:sldId id="267" r:id="rId13"/>
    <p:sldId id="268" r:id="rId14"/>
    <p:sldId id="269" r:id="rId15"/>
    <p:sldId id="270" r:id="rId16"/>
    <p:sldId id="276"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6125"/>
    <p:restoredTop sz="94762"/>
  </p:normalViewPr>
  <p:slideViewPr>
    <p:cSldViewPr snapToGrid="0" snapToObjects="1">
      <p:cViewPr varScale="1">
        <p:scale>
          <a:sx n="83" d="100"/>
          <a:sy n="83" d="100"/>
        </p:scale>
        <p:origin x="198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8524972182257601"/>
          <c:y val="0.120563734171048"/>
          <c:w val="0.78269055929864495"/>
          <c:h val="0.59439265863825896"/>
        </c:manualLayout>
      </c:layout>
      <c:lineChart>
        <c:grouping val="standard"/>
        <c:varyColors val="0"/>
        <c:ser>
          <c:idx val="0"/>
          <c:order val="0"/>
          <c:tx>
            <c:strRef>
              <c:f>Sheet1!$B$1</c:f>
              <c:strCache>
                <c:ptCount val="1"/>
                <c:pt idx="0">
                  <c:v>AVG. $/Semester</c:v>
                </c:pt>
              </c:strCache>
            </c:strRef>
          </c:tx>
          <c:spPr>
            <a:ln>
              <a:solidFill>
                <a:srgbClr val="C00000"/>
              </a:solidFill>
            </a:ln>
          </c:spPr>
          <c:marker>
            <c:spPr>
              <a:solidFill>
                <a:srgbClr val="B50112"/>
              </a:solidFill>
              <a:ln>
                <a:solidFill>
                  <a:srgbClr val="C00000"/>
                </a:solidFill>
              </a:ln>
            </c:spPr>
          </c:marker>
          <c:cat>
            <c:strRef>
              <c:f>Sheet1!$A$2:$A$10</c:f>
              <c:strCache>
                <c:ptCount val="9"/>
                <c:pt idx="0">
                  <c:v>NC Dual Credit</c:v>
                </c:pt>
                <c:pt idx="1">
                  <c:v>Navarro College</c:v>
                </c:pt>
                <c:pt idx="2">
                  <c:v>Texas A &amp; M </c:v>
                </c:pt>
                <c:pt idx="3">
                  <c:v>Texas Tech</c:v>
                </c:pt>
                <c:pt idx="4">
                  <c:v>UTA</c:v>
                </c:pt>
                <c:pt idx="5">
                  <c:v>Tarleton</c:v>
                </c:pt>
                <c:pt idx="6">
                  <c:v>UNT</c:v>
                </c:pt>
                <c:pt idx="7">
                  <c:v>TWU</c:v>
                </c:pt>
                <c:pt idx="8">
                  <c:v>UT </c:v>
                </c:pt>
              </c:strCache>
            </c:strRef>
          </c:cat>
          <c:val>
            <c:numRef>
              <c:f>Sheet1!$B$2:$B$10</c:f>
              <c:numCache>
                <c:formatCode>_("$"* #,##0.00_);_("$"* \(#,##0.00\);_("$"* "-"??_);_(@_)</c:formatCode>
                <c:ptCount val="9"/>
                <c:pt idx="0">
                  <c:v>300</c:v>
                </c:pt>
                <c:pt idx="1">
                  <c:v>1400</c:v>
                </c:pt>
                <c:pt idx="2">
                  <c:v>4500</c:v>
                </c:pt>
                <c:pt idx="3">
                  <c:v>4475</c:v>
                </c:pt>
                <c:pt idx="4">
                  <c:v>4500</c:v>
                </c:pt>
                <c:pt idx="5">
                  <c:v>2500</c:v>
                </c:pt>
                <c:pt idx="6">
                  <c:v>3400</c:v>
                </c:pt>
                <c:pt idx="7">
                  <c:v>2700</c:v>
                </c:pt>
                <c:pt idx="8">
                  <c:v>4700</c:v>
                </c:pt>
              </c:numCache>
            </c:numRef>
          </c:val>
          <c:smooth val="0"/>
          <c:extLst>
            <c:ext xmlns:c16="http://schemas.microsoft.com/office/drawing/2014/chart" uri="{C3380CC4-5D6E-409C-BE32-E72D297353CC}">
              <c16:uniqueId val="{00000000-0A9F-4DCE-8AD7-235A0DBBB28C}"/>
            </c:ext>
          </c:extLst>
        </c:ser>
        <c:dLbls>
          <c:showLegendKey val="0"/>
          <c:showVal val="0"/>
          <c:showCatName val="0"/>
          <c:showSerName val="0"/>
          <c:showPercent val="0"/>
          <c:showBubbleSize val="0"/>
        </c:dLbls>
        <c:marker val="1"/>
        <c:smooth val="0"/>
        <c:axId val="176752992"/>
        <c:axId val="174039104"/>
      </c:lineChart>
      <c:catAx>
        <c:axId val="176752992"/>
        <c:scaling>
          <c:orientation val="minMax"/>
        </c:scaling>
        <c:delete val="0"/>
        <c:axPos val="b"/>
        <c:numFmt formatCode="General" sourceLinked="1"/>
        <c:majorTickMark val="out"/>
        <c:minorTickMark val="none"/>
        <c:tickLblPos val="nextTo"/>
        <c:txPr>
          <a:bodyPr/>
          <a:lstStyle/>
          <a:p>
            <a:pPr>
              <a:defRPr sz="1860" b="1" i="0" baseline="0"/>
            </a:pPr>
            <a:endParaRPr lang="en-US"/>
          </a:p>
        </c:txPr>
        <c:crossAx val="174039104"/>
        <c:crosses val="autoZero"/>
        <c:auto val="1"/>
        <c:lblAlgn val="ctr"/>
        <c:lblOffset val="100"/>
        <c:noMultiLvlLbl val="0"/>
      </c:catAx>
      <c:valAx>
        <c:axId val="174039104"/>
        <c:scaling>
          <c:orientation val="minMax"/>
        </c:scaling>
        <c:delete val="0"/>
        <c:axPos val="l"/>
        <c:majorGridlines>
          <c:spPr>
            <a:ln>
              <a:solidFill>
                <a:srgbClr val="C00000"/>
              </a:solidFill>
            </a:ln>
          </c:spPr>
        </c:majorGridlines>
        <c:numFmt formatCode="_(&quot;$&quot;* #,##0.00_);_(&quot;$&quot;* \(#,##0.00\);_(&quot;$&quot;* &quot;-&quot;??_);_(@_)" sourceLinked="1"/>
        <c:majorTickMark val="out"/>
        <c:minorTickMark val="none"/>
        <c:tickLblPos val="nextTo"/>
        <c:txPr>
          <a:bodyPr/>
          <a:lstStyle/>
          <a:p>
            <a:pPr>
              <a:defRPr sz="1860" b="1" i="0" baseline="0"/>
            </a:pPr>
            <a:endParaRPr lang="en-US"/>
          </a:p>
        </c:txPr>
        <c:crossAx val="176752992"/>
        <c:crosses val="autoZero"/>
        <c:crossBetween val="between"/>
      </c:valAx>
    </c:plotArea>
    <c:legend>
      <c:legendPos val="r"/>
      <c:layout>
        <c:manualLayout>
          <c:xMode val="edge"/>
          <c:yMode val="edge"/>
          <c:x val="0.68008009308114903"/>
          <c:y val="0.88203585765014803"/>
          <c:w val="0.294810606060606"/>
          <c:h val="9.8040809414952204E-2"/>
        </c:manualLayout>
      </c:layout>
      <c:overlay val="0"/>
    </c:legend>
    <c:plotVisOnly val="1"/>
    <c:dispBlanksAs val="gap"/>
    <c:showDLblsOverMax val="0"/>
  </c:chart>
  <c:spPr>
    <a:ln w="3175" cmpd="thickThin">
      <a:solidFill>
        <a:srgbClr val="C00000"/>
      </a:solidFill>
      <a:round/>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2248B7-2A8A-47F6-816E-52E99A8799DE}" type="datetimeFigureOut">
              <a:rPr lang="en-US" smtClean="0"/>
              <a:t>4/22/2019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4AAC04-43C4-4A37-9983-D370E927EF85}" type="slidenum">
              <a:rPr lang="en-US" smtClean="0"/>
              <a:t>‹#›</a:t>
            </a:fld>
            <a:endParaRPr lang="en-US" dirty="0"/>
          </a:p>
        </p:txBody>
      </p:sp>
    </p:spTree>
    <p:extLst>
      <p:ext uri="{BB962C8B-B14F-4D97-AF65-F5344CB8AC3E}">
        <p14:creationId xmlns:p14="http://schemas.microsoft.com/office/powerpoint/2010/main" val="10156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BE765-F12A-AE48-9A68-0B3B69529CB2}" type="datetimeFigureOut">
              <a:rPr lang="en-US" smtClean="0"/>
              <a:t>4/22/2019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E315-0E07-3442-8F2D-BFD625BC6E29}" type="slidenum">
              <a:rPr lang="en-US" smtClean="0"/>
              <a:t>‹#›</a:t>
            </a:fld>
            <a:endParaRPr lang="en-US"/>
          </a:p>
        </p:txBody>
      </p:sp>
    </p:spTree>
    <p:extLst>
      <p:ext uri="{BB962C8B-B14F-4D97-AF65-F5344CB8AC3E}">
        <p14:creationId xmlns:p14="http://schemas.microsoft.com/office/powerpoint/2010/main" val="87842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1</a:t>
            </a:fld>
            <a:endParaRPr lang="en-US"/>
          </a:p>
        </p:txBody>
      </p:sp>
    </p:spTree>
    <p:extLst>
      <p:ext uri="{BB962C8B-B14F-4D97-AF65-F5344CB8AC3E}">
        <p14:creationId xmlns:p14="http://schemas.microsoft.com/office/powerpoint/2010/main" val="13451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3</a:t>
            </a:fld>
            <a:endParaRPr lang="en-US"/>
          </a:p>
        </p:txBody>
      </p:sp>
    </p:spTree>
    <p:extLst>
      <p:ext uri="{BB962C8B-B14F-4D97-AF65-F5344CB8AC3E}">
        <p14:creationId xmlns:p14="http://schemas.microsoft.com/office/powerpoint/2010/main" val="65311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FY19=</a:t>
            </a:r>
            <a:r>
              <a:rPr lang="en-US" baseline="0" dirty="0" smtClean="0"/>
              <a:t> ID 3SCH=$133; ID 4SCH=$173; OD 3SCH= $214; OD 4SCH=$280	Difference in FY19 &amp; FY20= ID: $19 Increase for 3SCH; $23 for 4 SCH; OD: $28 Increase for 3SCH; $36 increase for 4SCH</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37E315-0E07-3442-8F2D-BFD625BC6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25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8</a:t>
            </a:fld>
            <a:endParaRPr lang="en-US"/>
          </a:p>
        </p:txBody>
      </p:sp>
    </p:spTree>
    <p:extLst>
      <p:ext uri="{BB962C8B-B14F-4D97-AF65-F5344CB8AC3E}">
        <p14:creationId xmlns:p14="http://schemas.microsoft.com/office/powerpoint/2010/main" val="49297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9</a:t>
            </a:fld>
            <a:endParaRPr lang="en-US"/>
          </a:p>
        </p:txBody>
      </p:sp>
    </p:spTree>
    <p:extLst>
      <p:ext uri="{BB962C8B-B14F-4D97-AF65-F5344CB8AC3E}">
        <p14:creationId xmlns:p14="http://schemas.microsoft.com/office/powerpoint/2010/main" val="149703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10</a:t>
            </a:fld>
            <a:endParaRPr lang="en-US"/>
          </a:p>
        </p:txBody>
      </p:sp>
    </p:spTree>
    <p:extLst>
      <p:ext uri="{BB962C8B-B14F-4D97-AF65-F5344CB8AC3E}">
        <p14:creationId xmlns:p14="http://schemas.microsoft.com/office/powerpoint/2010/main" val="101191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13</a:t>
            </a:fld>
            <a:endParaRPr lang="en-US"/>
          </a:p>
        </p:txBody>
      </p:sp>
    </p:spTree>
    <p:extLst>
      <p:ext uri="{BB962C8B-B14F-4D97-AF65-F5344CB8AC3E}">
        <p14:creationId xmlns:p14="http://schemas.microsoft.com/office/powerpoint/2010/main" val="10119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7E315-0E07-3442-8F2D-BFD625BC6E29}" type="slidenum">
              <a:rPr lang="en-US" smtClean="0"/>
              <a:t>18</a:t>
            </a:fld>
            <a:endParaRPr lang="en-US"/>
          </a:p>
        </p:txBody>
      </p:sp>
    </p:spTree>
    <p:extLst>
      <p:ext uri="{BB962C8B-B14F-4D97-AF65-F5344CB8AC3E}">
        <p14:creationId xmlns:p14="http://schemas.microsoft.com/office/powerpoint/2010/main" val="31026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1644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449611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414875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3214838"/>
            <a:ext cx="7886700" cy="3084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820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146574"/>
            <a:ext cx="3886200" cy="3172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3146574"/>
            <a:ext cx="3886200" cy="3172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422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1360"/>
            <a:ext cx="2949178" cy="839202"/>
          </a:xfrm>
        </p:spPr>
        <p:txBody>
          <a:bodyPr anchor="b"/>
          <a:lstStyle>
            <a:lvl1pPr>
              <a:defRPr sz="240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1991360"/>
            <a:ext cx="4629150" cy="43649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3041968"/>
            <a:ext cx="2949178" cy="33080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37873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19" y="0"/>
            <a:ext cx="9144000" cy="6858000"/>
          </a:xfrm>
          <a:prstGeom prst="rect">
            <a:avLst/>
          </a:prstGeom>
        </p:spPr>
      </p:pic>
      <p:sp>
        <p:nvSpPr>
          <p:cNvPr id="2" name="Title Placeholder 1"/>
          <p:cNvSpPr>
            <a:spLocks noGrp="1"/>
          </p:cNvSpPr>
          <p:nvPr>
            <p:ph type="title"/>
          </p:nvPr>
        </p:nvSpPr>
        <p:spPr>
          <a:xfrm>
            <a:off x="628650" y="1821012"/>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3214838"/>
            <a:ext cx="7886700" cy="2962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Box 12"/>
          <p:cNvSpPr txBox="1"/>
          <p:nvPr userDrawn="1"/>
        </p:nvSpPr>
        <p:spPr>
          <a:xfrm>
            <a:off x="5572627" y="6527433"/>
            <a:ext cx="3883793" cy="230832"/>
          </a:xfrm>
          <a:prstGeom prst="rect">
            <a:avLst/>
          </a:prstGeom>
          <a:noFill/>
        </p:spPr>
        <p:txBody>
          <a:bodyPr wrap="square" rtlCol="0">
            <a:spAutoFit/>
          </a:bodyPr>
          <a:lstStyle/>
          <a:p>
            <a:pPr defTabSz="685800"/>
            <a:r>
              <a:rPr lang="en-US" sz="900" dirty="0" smtClean="0">
                <a:solidFill>
                  <a:prstClr val="white"/>
                </a:solidFill>
                <a:latin typeface="Calibri Light" panose="020F0302020204030204"/>
              </a:rPr>
              <a:t>© 2017 Navarro College, All Rights Reserved, Proprietary and Confidential</a:t>
            </a:r>
            <a:endParaRPr lang="en-US" sz="900" dirty="0">
              <a:solidFill>
                <a:prstClr val="white"/>
              </a:solidFill>
              <a:latin typeface="Calibri Light" panose="020F0302020204030204"/>
            </a:endParaRPr>
          </a:p>
        </p:txBody>
      </p:sp>
    </p:spTree>
    <p:extLst>
      <p:ext uri="{BB962C8B-B14F-4D97-AF65-F5344CB8AC3E}">
        <p14:creationId xmlns:p14="http://schemas.microsoft.com/office/powerpoint/2010/main" val="96199724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ookstore.navarrocollege.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dual.credit@navarrocollege.edu" TargetMode="External"/><Relationship Id="rId4" Type="http://schemas.openxmlformats.org/officeDocument/2006/relationships/hyperlink" Target="http://dualcredit.navarrocollege.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143" y="2252146"/>
            <a:ext cx="5137015" cy="1438078"/>
          </a:xfrm>
          <a:prstGeom prst="rect">
            <a:avLst/>
          </a:prstGeom>
        </p:spPr>
      </p:pic>
      <p:sp>
        <p:nvSpPr>
          <p:cNvPr id="9" name="TextBox 8"/>
          <p:cNvSpPr txBox="1"/>
          <p:nvPr/>
        </p:nvSpPr>
        <p:spPr>
          <a:xfrm>
            <a:off x="731526" y="4215266"/>
            <a:ext cx="7639664" cy="1938992"/>
          </a:xfrm>
          <a:prstGeom prst="rect">
            <a:avLst/>
          </a:prstGeom>
          <a:noFill/>
        </p:spPr>
        <p:txBody>
          <a:bodyPr wrap="square" rtlCol="0">
            <a:spAutoFit/>
          </a:bodyPr>
          <a:lstStyle/>
          <a:p>
            <a:r>
              <a:rPr lang="en-US" sz="2000" dirty="0" smtClean="0"/>
              <a:t>Dual credit is the term given to courses in which high school students have the opportunity to earn both high school and college credits simultaneously.  Dual credit courses are taught by high school faculty, adjunct college faculty or college faculty either at the high school, at the college or university, or sometimes through online courses or distance education.</a:t>
            </a:r>
            <a:endParaRPr lang="en-US" sz="2000" dirty="0"/>
          </a:p>
        </p:txBody>
      </p:sp>
    </p:spTree>
    <p:extLst>
      <p:ext uri="{BB962C8B-B14F-4D97-AF65-F5344CB8AC3E}">
        <p14:creationId xmlns:p14="http://schemas.microsoft.com/office/powerpoint/2010/main" val="1969714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1013"/>
            <a:ext cx="9144000" cy="711384"/>
          </a:xfrm>
        </p:spPr>
        <p:txBody>
          <a:bodyPr>
            <a:normAutofit/>
          </a:bodyPr>
          <a:lstStyle/>
          <a:p>
            <a:pPr algn="ctr"/>
            <a:r>
              <a:rPr lang="en-US" b="1" dirty="0" smtClean="0">
                <a:solidFill>
                  <a:srgbClr val="C00000"/>
                </a:solidFill>
              </a:rPr>
              <a:t>Dual Credit Eligibility</a:t>
            </a:r>
            <a:endParaRPr lang="en-US" dirty="0">
              <a:solidFill>
                <a:srgbClr val="C00000"/>
              </a:solidFill>
            </a:endParaRPr>
          </a:p>
        </p:txBody>
      </p:sp>
      <p:sp>
        <p:nvSpPr>
          <p:cNvPr id="3" name="Content Placeholder 2"/>
          <p:cNvSpPr>
            <a:spLocks noGrp="1"/>
          </p:cNvSpPr>
          <p:nvPr>
            <p:ph idx="1"/>
          </p:nvPr>
        </p:nvSpPr>
        <p:spPr>
          <a:xfrm>
            <a:off x="71302" y="2418806"/>
            <a:ext cx="9011738" cy="4525963"/>
          </a:xfrm>
        </p:spPr>
        <p:txBody>
          <a:bodyPr>
            <a:normAutofit/>
          </a:bodyPr>
          <a:lstStyle/>
          <a:p>
            <a:pPr marL="0" indent="0">
              <a:buNone/>
            </a:pPr>
            <a:r>
              <a:rPr lang="en-US" sz="2400" b="1" i="1" dirty="0" smtClean="0"/>
              <a:t>Dual Credit Testing Requirements: </a:t>
            </a:r>
          </a:p>
          <a:p>
            <a:pPr marL="0" indent="0">
              <a:buNone/>
            </a:pPr>
            <a:r>
              <a:rPr lang="en-US" dirty="0"/>
              <a:t>	</a:t>
            </a:r>
            <a:r>
              <a:rPr lang="en-US" sz="2000" b="1" u="sng" dirty="0" smtClean="0"/>
              <a:t>Accepted scores to Waive or Exempt from the </a:t>
            </a:r>
            <a:r>
              <a:rPr lang="en-US" sz="2000" b="1" dirty="0"/>
              <a:t>TSI </a:t>
            </a:r>
            <a:r>
              <a:rPr lang="en-US" sz="2000" b="1" dirty="0" smtClean="0"/>
              <a:t>ASSESSMENT</a:t>
            </a:r>
            <a:endParaRPr lang="en-US" sz="2000" b="1" u="sng" dirty="0" smtClean="0"/>
          </a:p>
          <a:p>
            <a:pPr marL="0" indent="0">
              <a:buNone/>
            </a:pPr>
            <a:r>
              <a:rPr lang="en-US" sz="2000" dirty="0"/>
              <a:t>	</a:t>
            </a:r>
            <a:r>
              <a:rPr lang="en-US" sz="2000" b="1" dirty="0" smtClean="0"/>
              <a:t>STARR End-of-Course</a:t>
            </a:r>
          </a:p>
          <a:p>
            <a:pPr marL="0" indent="0">
              <a:buNone/>
            </a:pPr>
            <a:r>
              <a:rPr lang="en-US" sz="2000" dirty="0"/>
              <a:t>	</a:t>
            </a:r>
            <a:r>
              <a:rPr lang="en-US" sz="2000" dirty="0" smtClean="0"/>
              <a:t>	</a:t>
            </a:r>
            <a:r>
              <a:rPr lang="en-US" sz="1800" dirty="0" smtClean="0"/>
              <a:t>English II</a:t>
            </a:r>
          </a:p>
          <a:p>
            <a:pPr marL="0" indent="0">
              <a:buNone/>
            </a:pPr>
            <a:r>
              <a:rPr lang="en-US" sz="1800" dirty="0"/>
              <a:t>	</a:t>
            </a:r>
            <a:r>
              <a:rPr lang="en-US" sz="1800" dirty="0" smtClean="0"/>
              <a:t>	Algebra I</a:t>
            </a:r>
          </a:p>
          <a:p>
            <a:pPr marL="0" indent="0">
              <a:buNone/>
            </a:pPr>
            <a:r>
              <a:rPr lang="en-US" sz="1800" dirty="0"/>
              <a:t>	</a:t>
            </a:r>
            <a:r>
              <a:rPr lang="en-US" sz="1800" dirty="0" smtClean="0"/>
              <a:t>	English III</a:t>
            </a:r>
          </a:p>
          <a:p>
            <a:pPr marL="0" indent="0">
              <a:buNone/>
            </a:pPr>
            <a:r>
              <a:rPr lang="en-US" sz="1800" dirty="0"/>
              <a:t>	</a:t>
            </a:r>
            <a:r>
              <a:rPr lang="en-US" sz="1800" dirty="0" smtClean="0"/>
              <a:t>	Algebra II</a:t>
            </a:r>
          </a:p>
          <a:p>
            <a:pPr marL="0" indent="0">
              <a:buNone/>
            </a:pPr>
            <a:r>
              <a:rPr lang="en-US" dirty="0"/>
              <a:t>	</a:t>
            </a:r>
            <a:r>
              <a:rPr lang="en-US" sz="2000" b="1" dirty="0" smtClean="0"/>
              <a:t>ASPIRE</a:t>
            </a:r>
          </a:p>
          <a:p>
            <a:pPr marL="0" indent="0">
              <a:buNone/>
            </a:pPr>
            <a:r>
              <a:rPr lang="en-US" sz="2000" b="1" dirty="0"/>
              <a:t>	</a:t>
            </a:r>
            <a:r>
              <a:rPr lang="en-US" sz="2000" b="1" dirty="0" smtClean="0"/>
              <a:t>PSAT/NMSQT</a:t>
            </a:r>
          </a:p>
          <a:p>
            <a:pPr marL="0" indent="0">
              <a:buNone/>
            </a:pPr>
            <a:r>
              <a:rPr lang="en-US" sz="2000" b="1" dirty="0"/>
              <a:t>	</a:t>
            </a:r>
            <a:r>
              <a:rPr lang="en-US" sz="2000" b="1" dirty="0" smtClean="0"/>
              <a:t>ACT</a:t>
            </a:r>
          </a:p>
          <a:p>
            <a:pPr marL="0" indent="0">
              <a:buNone/>
            </a:pPr>
            <a:r>
              <a:rPr lang="en-US" sz="2000" b="1" dirty="0" smtClean="0"/>
              <a:t>	SAT</a:t>
            </a:r>
          </a:p>
          <a:p>
            <a:pPr marL="0" indent="0">
              <a:buNone/>
            </a:pPr>
            <a:r>
              <a:rPr lang="en-US" b="1" dirty="0"/>
              <a:t>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8024" y="3262963"/>
            <a:ext cx="2182290" cy="17360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9148" y="4996310"/>
            <a:ext cx="2234671" cy="1462241"/>
          </a:xfrm>
          <a:prstGeom prst="rect">
            <a:avLst/>
          </a:prstGeom>
        </p:spPr>
      </p:pic>
    </p:spTree>
    <p:extLst>
      <p:ext uri="{BB962C8B-B14F-4D97-AF65-F5344CB8AC3E}">
        <p14:creationId xmlns:p14="http://schemas.microsoft.com/office/powerpoint/2010/main" val="415265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Student Services</a:t>
            </a:r>
            <a:endParaRPr lang="en-US" sz="3600" b="1" dirty="0">
              <a:solidFill>
                <a:srgbClr val="FF0000"/>
              </a:solidFill>
            </a:endParaRPr>
          </a:p>
        </p:txBody>
      </p:sp>
      <p:sp>
        <p:nvSpPr>
          <p:cNvPr id="3" name="Content Placeholder 2"/>
          <p:cNvSpPr>
            <a:spLocks noGrp="1"/>
          </p:cNvSpPr>
          <p:nvPr>
            <p:ph idx="1"/>
          </p:nvPr>
        </p:nvSpPr>
        <p:spPr>
          <a:xfrm>
            <a:off x="628650" y="3410780"/>
            <a:ext cx="3891099" cy="2650385"/>
          </a:xfrm>
        </p:spPr>
        <p:txBody>
          <a:bodyPr/>
          <a:lstStyle/>
          <a:p>
            <a:r>
              <a:rPr lang="en-US" sz="2800" b="1" dirty="0" smtClean="0"/>
              <a:t>Disability Services</a:t>
            </a:r>
          </a:p>
          <a:p>
            <a:r>
              <a:rPr lang="en-US" sz="2800" b="1" dirty="0" smtClean="0"/>
              <a:t>Academic Advising </a:t>
            </a:r>
          </a:p>
          <a:p>
            <a:r>
              <a:rPr lang="en-US" sz="2800" b="1" dirty="0" smtClean="0"/>
              <a:t>Tutoring </a:t>
            </a:r>
          </a:p>
          <a:p>
            <a:r>
              <a:rPr lang="en-US" sz="2800" b="1" dirty="0" smtClean="0"/>
              <a:t>Library Services</a:t>
            </a:r>
          </a:p>
          <a:p>
            <a:pPr marL="0" indent="0">
              <a:buNone/>
            </a:pPr>
            <a:endParaRPr lang="en-US" dirty="0"/>
          </a:p>
        </p:txBody>
      </p:sp>
      <p:pic>
        <p:nvPicPr>
          <p:cNvPr id="4" name="Picture 3" descr="Why we need to stop talking about 'foreign' stud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749" y="3226326"/>
            <a:ext cx="4133088" cy="2036064"/>
          </a:xfrm>
          <a:prstGeom prst="rect">
            <a:avLst/>
          </a:prstGeom>
        </p:spPr>
      </p:pic>
    </p:spTree>
    <p:extLst>
      <p:ext uri="{BB962C8B-B14F-4D97-AF65-F5344CB8AC3E}">
        <p14:creationId xmlns:p14="http://schemas.microsoft.com/office/powerpoint/2010/main" val="233823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Program Admission Steps</a:t>
            </a:r>
            <a:endParaRPr lang="en-US" b="1" dirty="0">
              <a:solidFill>
                <a:srgbClr val="C00000"/>
              </a:solidFill>
            </a:endParaRPr>
          </a:p>
        </p:txBody>
      </p:sp>
      <p:sp>
        <p:nvSpPr>
          <p:cNvPr id="3" name="Content Placeholder 2"/>
          <p:cNvSpPr>
            <a:spLocks noGrp="1"/>
          </p:cNvSpPr>
          <p:nvPr>
            <p:ph idx="1"/>
          </p:nvPr>
        </p:nvSpPr>
        <p:spPr>
          <a:xfrm>
            <a:off x="628650" y="2823029"/>
            <a:ext cx="7886700" cy="3563257"/>
          </a:xfrm>
        </p:spPr>
        <p:txBody>
          <a:bodyPr>
            <a:normAutofit lnSpcReduction="10000"/>
          </a:bodyPr>
          <a:lstStyle/>
          <a:p>
            <a:r>
              <a:rPr lang="en-US" sz="2400" b="1" dirty="0" smtClean="0"/>
              <a:t>STEP 1= Complete Admission Documents</a:t>
            </a:r>
          </a:p>
          <a:p>
            <a:pPr lvl="1"/>
            <a:r>
              <a:rPr lang="en-US" sz="2200" b="1" dirty="0" smtClean="0"/>
              <a:t>Application for Admission</a:t>
            </a:r>
          </a:p>
          <a:p>
            <a:pPr lvl="2"/>
            <a:r>
              <a:rPr lang="en-US" sz="1900" dirty="0" smtClean="0"/>
              <a:t>Apply at ApplyTexas.org (SSN Required)</a:t>
            </a:r>
          </a:p>
          <a:p>
            <a:pPr lvl="1"/>
            <a:r>
              <a:rPr lang="en-US" sz="2200" b="1" dirty="0" smtClean="0"/>
              <a:t>Parent Permission Form</a:t>
            </a:r>
          </a:p>
          <a:p>
            <a:pPr lvl="1"/>
            <a:r>
              <a:rPr lang="en-US" sz="2200" b="1" dirty="0" smtClean="0"/>
              <a:t>High School Transcript</a:t>
            </a:r>
          </a:p>
          <a:p>
            <a:pPr lvl="1"/>
            <a:r>
              <a:rPr lang="en-US" sz="2200" b="1" dirty="0" smtClean="0"/>
              <a:t>Permit to Register </a:t>
            </a:r>
          </a:p>
          <a:p>
            <a:pPr lvl="2"/>
            <a:r>
              <a:rPr lang="en-US" sz="1900" dirty="0" smtClean="0"/>
              <a:t>All appropriate approvals</a:t>
            </a:r>
          </a:p>
          <a:p>
            <a:pPr lvl="1"/>
            <a:r>
              <a:rPr lang="en-US" sz="2200" b="1" dirty="0" smtClean="0"/>
              <a:t>Test Scores</a:t>
            </a:r>
          </a:p>
          <a:p>
            <a:pPr lvl="2"/>
            <a:r>
              <a:rPr lang="en-US" sz="1900" dirty="0" smtClean="0"/>
              <a:t>Must submit score reports</a:t>
            </a:r>
          </a:p>
          <a:p>
            <a:pPr lvl="1"/>
            <a:r>
              <a:rPr lang="en-US" sz="2200" b="1" dirty="0" smtClean="0"/>
              <a:t>Bacterial Meningitis Vaccination Record</a:t>
            </a:r>
          </a:p>
          <a:p>
            <a:pPr lvl="2"/>
            <a:r>
              <a:rPr lang="en-US" sz="1900" dirty="0" smtClean="0"/>
              <a:t>Needed only if taking courses on the Navarro College Campuses</a:t>
            </a:r>
          </a:p>
        </p:txBody>
      </p:sp>
      <p:sp>
        <p:nvSpPr>
          <p:cNvPr id="8" name="Right Arrow 7"/>
          <p:cNvSpPr/>
          <p:nvPr/>
        </p:nvSpPr>
        <p:spPr>
          <a:xfrm rot="19769906">
            <a:off x="6725265" y="2150501"/>
            <a:ext cx="2306648" cy="1545631"/>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rPr>
              <a:t>Step 1</a:t>
            </a:r>
            <a:endParaRPr lang="en-US" sz="4000" dirty="0">
              <a:solidFill>
                <a:sysClr val="windowText" lastClr="000000"/>
              </a:solidFill>
            </a:endParaRPr>
          </a:p>
        </p:txBody>
      </p:sp>
    </p:spTree>
    <p:extLst>
      <p:ext uri="{BB962C8B-B14F-4D97-AF65-F5344CB8AC3E}">
        <p14:creationId xmlns:p14="http://schemas.microsoft.com/office/powerpoint/2010/main" val="331707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Program Admission Steps</a:t>
            </a:r>
            <a:endParaRPr lang="en-US" b="1" dirty="0">
              <a:solidFill>
                <a:srgbClr val="C00000"/>
              </a:solidFill>
            </a:endParaRPr>
          </a:p>
        </p:txBody>
      </p:sp>
      <p:sp>
        <p:nvSpPr>
          <p:cNvPr id="3" name="Content Placeholder 2"/>
          <p:cNvSpPr>
            <a:spLocks noGrp="1"/>
          </p:cNvSpPr>
          <p:nvPr>
            <p:ph idx="1"/>
          </p:nvPr>
        </p:nvSpPr>
        <p:spPr>
          <a:xfrm>
            <a:off x="463187" y="3036460"/>
            <a:ext cx="7886700" cy="3084363"/>
          </a:xfrm>
        </p:spPr>
        <p:txBody>
          <a:bodyPr>
            <a:normAutofit/>
          </a:bodyPr>
          <a:lstStyle/>
          <a:p>
            <a:r>
              <a:rPr lang="en-US" sz="2400" b="1" dirty="0" smtClean="0"/>
              <a:t>STEP 2= Registration</a:t>
            </a:r>
            <a:endParaRPr lang="en-US" b="1" dirty="0" smtClean="0"/>
          </a:p>
          <a:p>
            <a:pPr lvl="1"/>
            <a:r>
              <a:rPr lang="en-US" sz="2000" dirty="0" smtClean="0"/>
              <a:t>Submit all necessary documents to your High School </a:t>
            </a:r>
          </a:p>
          <a:p>
            <a:pPr marL="342900" lvl="1" indent="0">
              <a:buNone/>
            </a:pPr>
            <a:r>
              <a:rPr lang="en-US" sz="2000" dirty="0" smtClean="0"/>
              <a:t>Counselor by the set deadlines.</a:t>
            </a:r>
          </a:p>
          <a:p>
            <a:pPr marL="742950" lvl="1" indent="-285750"/>
            <a:endParaRPr lang="en-US" sz="2000" dirty="0"/>
          </a:p>
          <a:p>
            <a:pPr lvl="1"/>
            <a:r>
              <a:rPr lang="en-US" sz="2000" dirty="0" smtClean="0"/>
              <a:t>Once the Dual Credit Office has processed your enrollment documents we will send an E-mail confirmation and billing information </a:t>
            </a:r>
            <a:r>
              <a:rPr lang="en-US" sz="2000" b="1" dirty="0" smtClean="0"/>
              <a:t>to the E-mail address provided. </a:t>
            </a:r>
          </a:p>
          <a:p>
            <a:pPr marL="457200" lvl="1" indent="0">
              <a:buNone/>
            </a:pPr>
            <a:r>
              <a:rPr lang="en-US" dirty="0" smtClean="0"/>
              <a: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140" y="5129181"/>
            <a:ext cx="1328110" cy="1314695"/>
          </a:xfrm>
          <a:prstGeom prst="rect">
            <a:avLst/>
          </a:prstGeom>
        </p:spPr>
      </p:pic>
      <p:sp>
        <p:nvSpPr>
          <p:cNvPr id="6" name="Right Arrow 5"/>
          <p:cNvSpPr/>
          <p:nvPr/>
        </p:nvSpPr>
        <p:spPr>
          <a:xfrm rot="19769906">
            <a:off x="6772459" y="1929349"/>
            <a:ext cx="2306648" cy="1545631"/>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ysClr val="windowText" lastClr="000000"/>
                </a:solidFill>
              </a:rPr>
              <a:t>Step 2</a:t>
            </a:r>
            <a:endParaRPr lang="en-US" sz="4000" dirty="0">
              <a:solidFill>
                <a:sysClr val="windowText" lastClr="000000"/>
              </a:solidFill>
            </a:endParaRPr>
          </a:p>
        </p:txBody>
      </p:sp>
    </p:spTree>
    <p:extLst>
      <p:ext uri="{BB962C8B-B14F-4D97-AF65-F5344CB8AC3E}">
        <p14:creationId xmlns:p14="http://schemas.microsoft.com/office/powerpoint/2010/main" val="276753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1013"/>
            <a:ext cx="7886700" cy="803352"/>
          </a:xfrm>
        </p:spPr>
        <p:txBody>
          <a:bodyPr/>
          <a:lstStyle/>
          <a:p>
            <a:pPr algn="ctr"/>
            <a:r>
              <a:rPr lang="en-US" b="1" dirty="0" smtClean="0">
                <a:solidFill>
                  <a:srgbClr val="C00000"/>
                </a:solidFill>
              </a:rPr>
              <a:t>Program Admission Steps</a:t>
            </a:r>
            <a:endParaRPr lang="en-US" b="1" dirty="0">
              <a:solidFill>
                <a:srgbClr val="C00000"/>
              </a:solidFill>
            </a:endParaRPr>
          </a:p>
        </p:txBody>
      </p:sp>
      <p:sp>
        <p:nvSpPr>
          <p:cNvPr id="3" name="Content Placeholder 2"/>
          <p:cNvSpPr>
            <a:spLocks noGrp="1"/>
          </p:cNvSpPr>
          <p:nvPr>
            <p:ph idx="1"/>
          </p:nvPr>
        </p:nvSpPr>
        <p:spPr>
          <a:xfrm>
            <a:off x="580061" y="2624364"/>
            <a:ext cx="7438768" cy="2104390"/>
          </a:xfrm>
        </p:spPr>
        <p:txBody>
          <a:bodyPr>
            <a:normAutofit/>
          </a:bodyPr>
          <a:lstStyle/>
          <a:p>
            <a:r>
              <a:rPr lang="en-US" sz="2400" b="1" dirty="0" smtClean="0"/>
              <a:t>STEP 3= Confirmation</a:t>
            </a:r>
          </a:p>
          <a:p>
            <a:pPr lvl="1"/>
            <a:r>
              <a:rPr lang="en-US" sz="2000" dirty="0" smtClean="0"/>
              <a:t>Enrollment information e-mail from Navarro College </a:t>
            </a:r>
            <a:endParaRPr lang="en-US" sz="2000" dirty="0"/>
          </a:p>
          <a:p>
            <a:pPr lvl="1"/>
            <a:r>
              <a:rPr lang="en-US" sz="2000" dirty="0" smtClean="0"/>
              <a:t>Student Account Information</a:t>
            </a:r>
            <a:endParaRPr lang="en-US" sz="2000" dirty="0"/>
          </a:p>
          <a:p>
            <a:pPr lvl="1"/>
            <a:r>
              <a:rPr lang="en-US" sz="2000" dirty="0" smtClean="0"/>
              <a:t>Self Service</a:t>
            </a:r>
            <a:r>
              <a:rPr lang="en-US" sz="2000" dirty="0" smtClean="0"/>
              <a:t> </a:t>
            </a:r>
            <a:r>
              <a:rPr lang="en-US" sz="2000" dirty="0" smtClean="0"/>
              <a:t>Student Portal </a:t>
            </a:r>
          </a:p>
          <a:p>
            <a:pPr marL="457200" lvl="1" indent="0">
              <a:buNone/>
            </a:pPr>
            <a:endParaRPr lang="en-US" dirty="0" smtClean="0"/>
          </a:p>
        </p:txBody>
      </p:sp>
      <p:sp>
        <p:nvSpPr>
          <p:cNvPr id="5" name="Right Arrow 4"/>
          <p:cNvSpPr/>
          <p:nvPr/>
        </p:nvSpPr>
        <p:spPr>
          <a:xfrm rot="19769906">
            <a:off x="6725265" y="2138703"/>
            <a:ext cx="2306648" cy="1545631"/>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rPr>
              <a:t>Step 3</a:t>
            </a:r>
            <a:endParaRPr lang="en-US" sz="4000" dirty="0">
              <a:solidFill>
                <a:sysClr val="windowText" lastClr="000000"/>
              </a:solidFill>
            </a:endParaRPr>
          </a:p>
        </p:txBody>
      </p:sp>
    </p:spTree>
    <p:extLst>
      <p:ext uri="{BB962C8B-B14F-4D97-AF65-F5344CB8AC3E}">
        <p14:creationId xmlns:p14="http://schemas.microsoft.com/office/powerpoint/2010/main" val="2154755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1013"/>
            <a:ext cx="7886700" cy="736836"/>
          </a:xfrm>
        </p:spPr>
        <p:txBody>
          <a:bodyPr/>
          <a:lstStyle/>
          <a:p>
            <a:pPr algn="ctr"/>
            <a:r>
              <a:rPr lang="en-US" b="1" dirty="0" smtClean="0">
                <a:solidFill>
                  <a:srgbClr val="C00000"/>
                </a:solidFill>
              </a:rPr>
              <a:t>Program Admission Steps</a:t>
            </a:r>
            <a:endParaRPr lang="en-US" b="1" dirty="0">
              <a:solidFill>
                <a:srgbClr val="C00000"/>
              </a:solidFill>
            </a:endParaRPr>
          </a:p>
        </p:txBody>
      </p:sp>
      <p:sp>
        <p:nvSpPr>
          <p:cNvPr id="3" name="Content Placeholder 2"/>
          <p:cNvSpPr>
            <a:spLocks noGrp="1"/>
          </p:cNvSpPr>
          <p:nvPr>
            <p:ph idx="1"/>
          </p:nvPr>
        </p:nvSpPr>
        <p:spPr>
          <a:xfrm>
            <a:off x="628650" y="2779409"/>
            <a:ext cx="7886700" cy="3084363"/>
          </a:xfrm>
        </p:spPr>
        <p:txBody>
          <a:bodyPr>
            <a:normAutofit/>
          </a:bodyPr>
          <a:lstStyle/>
          <a:p>
            <a:r>
              <a:rPr lang="en-US" sz="2400" b="1" dirty="0" smtClean="0"/>
              <a:t>STEP 4= Payment and Textbooks</a:t>
            </a:r>
            <a:endParaRPr lang="en-US" b="1" dirty="0" smtClean="0"/>
          </a:p>
          <a:p>
            <a:pPr lvl="1"/>
            <a:r>
              <a:rPr lang="en-US" sz="2000" dirty="0" smtClean="0"/>
              <a:t>Payment made by payment published deadlines. </a:t>
            </a:r>
          </a:p>
          <a:p>
            <a:pPr lvl="2"/>
            <a:r>
              <a:rPr lang="en-US" sz="2000" dirty="0" smtClean="0"/>
              <a:t>Each Semester</a:t>
            </a:r>
          </a:p>
          <a:p>
            <a:pPr lvl="2"/>
            <a:r>
              <a:rPr lang="en-US" sz="2000" dirty="0" smtClean="0"/>
              <a:t>ISD Deadlines</a:t>
            </a:r>
            <a:endParaRPr lang="en-US" sz="2000" dirty="0"/>
          </a:p>
          <a:p>
            <a:pPr lvl="1"/>
            <a:r>
              <a:rPr lang="en-US" sz="2000" dirty="0" smtClean="0"/>
              <a:t>Purchased Course Materials</a:t>
            </a:r>
          </a:p>
          <a:p>
            <a:pPr marL="742950" lvl="1" indent="-285750"/>
            <a:r>
              <a:rPr lang="en-US" dirty="0" smtClean="0"/>
              <a:t>Visit our Bookstore online at: </a:t>
            </a:r>
            <a:r>
              <a:rPr lang="en-US" dirty="0" smtClean="0">
                <a:hlinkClick r:id="rId2"/>
              </a:rPr>
              <a:t>http://bookstore.navarrocollege.edu</a:t>
            </a:r>
            <a:endParaRPr lang="en-US" dirty="0" smtClean="0"/>
          </a:p>
          <a:p>
            <a:pPr marL="742950" lvl="1" indent="-285750"/>
            <a:r>
              <a:rPr lang="en-US" dirty="0" smtClean="0"/>
              <a:t>View your Course Syllabi </a:t>
            </a:r>
          </a:p>
        </p:txBody>
      </p:sp>
      <p:sp>
        <p:nvSpPr>
          <p:cNvPr id="5" name="Right Arrow 4"/>
          <p:cNvSpPr/>
          <p:nvPr/>
        </p:nvSpPr>
        <p:spPr>
          <a:xfrm rot="19769906">
            <a:off x="6725265" y="2138703"/>
            <a:ext cx="2306648" cy="1545631"/>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ysClr val="windowText" lastClr="000000"/>
                </a:solidFill>
              </a:rPr>
              <a:t>Step 4</a:t>
            </a:r>
            <a:endParaRPr lang="en-US" sz="4000" dirty="0">
              <a:solidFill>
                <a:sysClr val="windowText" lastClr="000000"/>
              </a:solidFill>
            </a:endParaRPr>
          </a:p>
        </p:txBody>
      </p:sp>
    </p:spTree>
    <p:extLst>
      <p:ext uri="{BB962C8B-B14F-4D97-AF65-F5344CB8AC3E}">
        <p14:creationId xmlns:p14="http://schemas.microsoft.com/office/powerpoint/2010/main" val="1551090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21013"/>
            <a:ext cx="9144000" cy="807630"/>
          </a:xfrm>
        </p:spPr>
        <p:txBody>
          <a:bodyPr>
            <a:normAutofit/>
          </a:bodyPr>
          <a:lstStyle/>
          <a:p>
            <a:pPr algn="ctr"/>
            <a:r>
              <a:rPr lang="en-US" b="1" dirty="0" smtClean="0">
                <a:solidFill>
                  <a:srgbClr val="C00000"/>
                </a:solidFill>
              </a:rPr>
              <a:t>NC Student Web Tools</a:t>
            </a:r>
            <a:endParaRPr lang="en-US" b="1" dirty="0">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304800" y="2628643"/>
            <a:ext cx="8645236" cy="3656550"/>
          </a:xfrm>
          <a:prstGeom prst="rect">
            <a:avLst/>
          </a:prstGeom>
        </p:spPr>
      </p:pic>
    </p:spTree>
    <p:extLst>
      <p:ext uri="{BB962C8B-B14F-4D97-AF65-F5344CB8AC3E}">
        <p14:creationId xmlns:p14="http://schemas.microsoft.com/office/powerpoint/2010/main" val="339225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90825" y="4873625"/>
            <a:ext cx="3562350" cy="1285875"/>
          </a:xfrm>
          <a:prstGeom prst="rect">
            <a:avLst/>
          </a:prstGeom>
        </p:spPr>
      </p:pic>
      <p:sp>
        <p:nvSpPr>
          <p:cNvPr id="2" name="Title 1"/>
          <p:cNvSpPr>
            <a:spLocks noGrp="1"/>
          </p:cNvSpPr>
          <p:nvPr>
            <p:ph type="title"/>
          </p:nvPr>
        </p:nvSpPr>
        <p:spPr>
          <a:xfrm>
            <a:off x="628650" y="1821012"/>
            <a:ext cx="7886700" cy="807117"/>
          </a:xfrm>
        </p:spPr>
        <p:txBody>
          <a:bodyPr/>
          <a:lstStyle/>
          <a:p>
            <a:pPr algn="ctr"/>
            <a:r>
              <a:rPr lang="en-US" dirty="0" smtClean="0">
                <a:solidFill>
                  <a:srgbClr val="C00000"/>
                </a:solidFill>
              </a:rPr>
              <a:t>Deadlines</a:t>
            </a:r>
            <a:endParaRPr lang="en-US" dirty="0">
              <a:solidFill>
                <a:srgbClr val="C00000"/>
              </a:solidFill>
            </a:endParaRPr>
          </a:p>
        </p:txBody>
      </p:sp>
      <p:sp>
        <p:nvSpPr>
          <p:cNvPr id="3" name="Content Placeholder 2"/>
          <p:cNvSpPr>
            <a:spLocks noGrp="1"/>
          </p:cNvSpPr>
          <p:nvPr>
            <p:ph idx="1"/>
          </p:nvPr>
        </p:nvSpPr>
        <p:spPr>
          <a:xfrm>
            <a:off x="628650" y="2628129"/>
            <a:ext cx="7524205" cy="4708525"/>
          </a:xfrm>
        </p:spPr>
        <p:txBody>
          <a:bodyPr>
            <a:normAutofit/>
          </a:bodyPr>
          <a:lstStyle/>
          <a:p>
            <a:r>
              <a:rPr lang="en-US" b="1" dirty="0"/>
              <a:t>Fall/Spring Paperwork: </a:t>
            </a:r>
            <a:r>
              <a:rPr lang="en-US" dirty="0"/>
              <a:t>Submit to the counselor by the high school deadline. </a:t>
            </a:r>
          </a:p>
          <a:p>
            <a:r>
              <a:rPr lang="en-US" b="1" dirty="0"/>
              <a:t>Summer Paperwork: </a:t>
            </a:r>
            <a:r>
              <a:rPr lang="en-US" dirty="0" smtClean="0"/>
              <a:t>Follow deadlines set by your high school for submission. </a:t>
            </a:r>
          </a:p>
          <a:p>
            <a:r>
              <a:rPr lang="en-US" b="1" dirty="0" smtClean="0"/>
              <a:t>ALL paperwork, testing, and payments </a:t>
            </a:r>
            <a:r>
              <a:rPr lang="en-US" b="1" dirty="0"/>
              <a:t>must be completed by </a:t>
            </a:r>
            <a:r>
              <a:rPr lang="en-US" b="1" dirty="0" smtClean="0"/>
              <a:t>two weeks </a:t>
            </a:r>
            <a:r>
              <a:rPr lang="en-US" b="1" dirty="0"/>
              <a:t>before the semester begins. </a:t>
            </a:r>
          </a:p>
          <a:p>
            <a:endParaRPr lang="en-US" dirty="0"/>
          </a:p>
        </p:txBody>
      </p:sp>
    </p:spTree>
    <p:extLst>
      <p:ext uri="{BB962C8B-B14F-4D97-AF65-F5344CB8AC3E}">
        <p14:creationId xmlns:p14="http://schemas.microsoft.com/office/powerpoint/2010/main" val="480603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3262" y="3230335"/>
            <a:ext cx="2951069" cy="2948940"/>
          </a:xfrm>
          <a:prstGeom prst="rect">
            <a:avLst/>
          </a:prstGeom>
        </p:spPr>
      </p:pic>
      <p:sp>
        <p:nvSpPr>
          <p:cNvPr id="2" name="Title 1"/>
          <p:cNvSpPr>
            <a:spLocks noGrp="1"/>
          </p:cNvSpPr>
          <p:nvPr>
            <p:ph type="title"/>
          </p:nvPr>
        </p:nvSpPr>
        <p:spPr>
          <a:xfrm>
            <a:off x="0" y="1821012"/>
            <a:ext cx="9144000" cy="660931"/>
          </a:xfrm>
        </p:spPr>
        <p:txBody>
          <a:bodyPr>
            <a:normAutofit/>
          </a:bodyPr>
          <a:lstStyle/>
          <a:p>
            <a:pPr algn="ctr"/>
            <a:r>
              <a:rPr lang="en-US" sz="3600" dirty="0" smtClean="0">
                <a:solidFill>
                  <a:srgbClr val="C00000"/>
                </a:solidFill>
              </a:rPr>
              <a:t>More Information</a:t>
            </a:r>
            <a:endParaRPr lang="en-US" sz="3600" dirty="0">
              <a:solidFill>
                <a:srgbClr val="C00000"/>
              </a:solidFill>
            </a:endParaRPr>
          </a:p>
        </p:txBody>
      </p:sp>
      <p:sp>
        <p:nvSpPr>
          <p:cNvPr id="3" name="Content Placeholder 2"/>
          <p:cNvSpPr>
            <a:spLocks noGrp="1"/>
          </p:cNvSpPr>
          <p:nvPr>
            <p:ph idx="1"/>
          </p:nvPr>
        </p:nvSpPr>
        <p:spPr>
          <a:xfrm>
            <a:off x="95795" y="2401706"/>
            <a:ext cx="8978536" cy="4077472"/>
          </a:xfrm>
        </p:spPr>
        <p:txBody>
          <a:bodyPr>
            <a:normAutofit/>
          </a:bodyPr>
          <a:lstStyle/>
          <a:p>
            <a:pPr marL="0" indent="0">
              <a:buNone/>
            </a:pPr>
            <a:r>
              <a:rPr lang="en-US" sz="2400" b="1" dirty="0" smtClean="0"/>
              <a:t>Visit us at:</a:t>
            </a:r>
          </a:p>
          <a:p>
            <a:pPr marL="342900" lvl="1" indent="0">
              <a:buNone/>
            </a:pPr>
            <a:r>
              <a:rPr lang="en-US" sz="2000" b="1" u="sng" dirty="0" smtClean="0">
                <a:hlinkClick r:id="rId4"/>
              </a:rPr>
              <a:t>dualcredit.navarrocollege.edu</a:t>
            </a:r>
            <a:endParaRPr lang="en-US" sz="2000" b="1" u="sng" dirty="0" smtClean="0"/>
          </a:p>
          <a:p>
            <a:pPr marL="0" indent="0">
              <a:buNone/>
            </a:pPr>
            <a:endParaRPr lang="en-US" sz="2000" b="1" u="sng" dirty="0" smtClean="0"/>
          </a:p>
          <a:p>
            <a:pPr marL="0" indent="0">
              <a:buNone/>
            </a:pPr>
            <a:r>
              <a:rPr lang="en-US" sz="2400" b="1" dirty="0" smtClean="0"/>
              <a:t>Email us at:</a:t>
            </a:r>
          </a:p>
          <a:p>
            <a:pPr marL="342900" lvl="1" indent="0">
              <a:buNone/>
            </a:pPr>
            <a:r>
              <a:rPr lang="en-US" sz="2000" dirty="0" smtClean="0">
                <a:hlinkClick r:id="rId5"/>
              </a:rPr>
              <a:t>dual.credit@navarrocollege.edu</a:t>
            </a:r>
            <a:endParaRPr lang="en-US" sz="2000" dirty="0"/>
          </a:p>
          <a:p>
            <a:pPr marL="342900" lvl="1" indent="0">
              <a:buNone/>
            </a:pPr>
            <a:endParaRPr lang="en-US" sz="2000" b="1" dirty="0" smtClean="0"/>
          </a:p>
          <a:p>
            <a:pPr marL="0" indent="0">
              <a:buNone/>
            </a:pPr>
            <a:r>
              <a:rPr lang="en-US" sz="2300" b="1" dirty="0" smtClean="0"/>
              <a:t>Contact your local Dual Credit Coordinator at:</a:t>
            </a:r>
          </a:p>
          <a:p>
            <a:pPr marL="800100" lvl="1" indent="-342900"/>
            <a:r>
              <a:rPr lang="en-US" sz="2000" b="1" dirty="0" smtClean="0"/>
              <a:t>Corsicana Campus: </a:t>
            </a:r>
            <a:r>
              <a:rPr lang="en-US" sz="2000" dirty="0" smtClean="0"/>
              <a:t>Keturah Garnerway: (903) 875-7527</a:t>
            </a:r>
          </a:p>
          <a:p>
            <a:pPr marL="800100" lvl="1" indent="-342900"/>
            <a:r>
              <a:rPr lang="en-US" sz="2000" b="1" dirty="0" smtClean="0"/>
              <a:t>Ellis County Campuses: </a:t>
            </a:r>
            <a:r>
              <a:rPr lang="en-US" sz="2000" dirty="0" smtClean="0"/>
              <a:t>Kristen Schmitz: </a:t>
            </a:r>
            <a:r>
              <a:rPr lang="en-US" sz="2000" dirty="0"/>
              <a:t>(972) </a:t>
            </a:r>
            <a:r>
              <a:rPr lang="en-US" sz="2000" dirty="0" smtClean="0"/>
              <a:t>923-6424</a:t>
            </a:r>
            <a:r>
              <a:rPr lang="en-US" sz="1550" dirty="0" smtClean="0"/>
              <a:t>  </a:t>
            </a:r>
            <a:endParaRPr lang="en-US" sz="2000" dirty="0" smtClean="0"/>
          </a:p>
          <a:p>
            <a:pPr marL="800100" lvl="1" indent="-342900"/>
            <a:r>
              <a:rPr lang="en-US" sz="2000" b="1" dirty="0" smtClean="0"/>
              <a:t>South Campus: </a:t>
            </a:r>
            <a:r>
              <a:rPr lang="en-US" sz="2000" dirty="0" smtClean="0"/>
              <a:t>Mike Kaufmann: (254) 562-3848</a:t>
            </a:r>
            <a:endParaRPr lang="en-US" sz="2000" dirty="0"/>
          </a:p>
        </p:txBody>
      </p:sp>
    </p:spTree>
    <p:extLst>
      <p:ext uri="{BB962C8B-B14F-4D97-AF65-F5344CB8AC3E}">
        <p14:creationId xmlns:p14="http://schemas.microsoft.com/office/powerpoint/2010/main" val="275928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1901" y="3049025"/>
            <a:ext cx="3465334" cy="2675238"/>
          </a:xfrm>
          <a:prstGeom prst="rect">
            <a:avLst/>
          </a:prstGeom>
        </p:spPr>
      </p:pic>
      <p:sp>
        <p:nvSpPr>
          <p:cNvPr id="2" name="Title 1"/>
          <p:cNvSpPr>
            <a:spLocks noGrp="1"/>
          </p:cNvSpPr>
          <p:nvPr>
            <p:ph type="title"/>
          </p:nvPr>
        </p:nvSpPr>
        <p:spPr/>
        <p:txBody>
          <a:bodyPr/>
          <a:lstStyle/>
          <a:p>
            <a:pPr algn="ctr"/>
            <a:r>
              <a:rPr lang="en-US" b="1" dirty="0" smtClean="0">
                <a:solidFill>
                  <a:srgbClr val="C00000"/>
                </a:solidFill>
              </a:rPr>
              <a:t>Why Dual Credit?</a:t>
            </a:r>
            <a:endParaRPr lang="en-US" b="1" dirty="0">
              <a:solidFill>
                <a:srgbClr val="C00000"/>
              </a:solidFill>
            </a:endParaRPr>
          </a:p>
        </p:txBody>
      </p:sp>
      <p:sp>
        <p:nvSpPr>
          <p:cNvPr id="3" name="Content Placeholder 2"/>
          <p:cNvSpPr>
            <a:spLocks noGrp="1"/>
          </p:cNvSpPr>
          <p:nvPr>
            <p:ph idx="1"/>
          </p:nvPr>
        </p:nvSpPr>
        <p:spPr>
          <a:xfrm>
            <a:off x="821396" y="2888776"/>
            <a:ext cx="7055226" cy="5255011"/>
          </a:xfrm>
        </p:spPr>
        <p:txBody>
          <a:bodyPr>
            <a:normAutofit/>
          </a:bodyPr>
          <a:lstStyle/>
          <a:p>
            <a:r>
              <a:rPr lang="en-US" sz="2400" b="1" dirty="0" smtClean="0"/>
              <a:t>Benefits</a:t>
            </a:r>
          </a:p>
          <a:p>
            <a:pPr lvl="1"/>
            <a:r>
              <a:rPr lang="en-US" sz="2000" dirty="0" smtClean="0"/>
              <a:t>Saves Money</a:t>
            </a:r>
          </a:p>
          <a:p>
            <a:pPr lvl="1"/>
            <a:r>
              <a:rPr lang="en-US" sz="2000" dirty="0" smtClean="0"/>
              <a:t>Finish Early</a:t>
            </a:r>
          </a:p>
          <a:p>
            <a:pPr lvl="1"/>
            <a:r>
              <a:rPr lang="en-US" sz="2000" dirty="0" smtClean="0"/>
              <a:t>College Readiness</a:t>
            </a:r>
          </a:p>
          <a:p>
            <a:pPr lvl="1"/>
            <a:r>
              <a:rPr lang="en-US" sz="2000" dirty="0" smtClean="0"/>
              <a:t>Simultaneous Credit</a:t>
            </a:r>
          </a:p>
        </p:txBody>
      </p:sp>
    </p:spTree>
    <p:extLst>
      <p:ext uri="{BB962C8B-B14F-4D97-AF65-F5344CB8AC3E}">
        <p14:creationId xmlns:p14="http://schemas.microsoft.com/office/powerpoint/2010/main" val="491449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C00000"/>
                </a:solidFill>
              </a:rPr>
              <a:t>Dual Credit Student Readiness</a:t>
            </a:r>
            <a:endParaRPr lang="en-US" b="1" dirty="0">
              <a:solidFill>
                <a:srgbClr val="C00000"/>
              </a:solidFill>
            </a:endParaRPr>
          </a:p>
        </p:txBody>
      </p:sp>
      <p:sp>
        <p:nvSpPr>
          <p:cNvPr id="3" name="Content Placeholder 2"/>
          <p:cNvSpPr>
            <a:spLocks noGrp="1"/>
          </p:cNvSpPr>
          <p:nvPr>
            <p:ph idx="1"/>
          </p:nvPr>
        </p:nvSpPr>
        <p:spPr>
          <a:xfrm>
            <a:off x="551961" y="3146575"/>
            <a:ext cx="7886700" cy="3497007"/>
          </a:xfrm>
        </p:spPr>
        <p:txBody>
          <a:bodyPr>
            <a:normAutofit/>
          </a:bodyPr>
          <a:lstStyle/>
          <a:p>
            <a:pPr>
              <a:buFont typeface="Arial" charset="0"/>
              <a:buChar char="•"/>
            </a:pPr>
            <a:r>
              <a:rPr lang="en-US" sz="2400" dirty="0" smtClean="0"/>
              <a:t>Do they like challenges? </a:t>
            </a:r>
          </a:p>
          <a:p>
            <a:pPr>
              <a:buFont typeface="Arial" charset="0"/>
              <a:buChar char="•"/>
            </a:pPr>
            <a:r>
              <a:rPr lang="en-US" sz="2400" dirty="0" smtClean="0"/>
              <a:t>Are they involved in a lot of extra curricular activities? </a:t>
            </a:r>
          </a:p>
          <a:p>
            <a:pPr>
              <a:buFont typeface="Arial" charset="0"/>
              <a:buChar char="•"/>
            </a:pPr>
            <a:r>
              <a:rPr lang="en-US" sz="2400" dirty="0" smtClean="0"/>
              <a:t>Do they have a strong work ethic? </a:t>
            </a:r>
          </a:p>
          <a:p>
            <a:pPr>
              <a:buFont typeface="Arial" charset="0"/>
              <a:buChar char="•"/>
            </a:pPr>
            <a:r>
              <a:rPr lang="en-US" sz="2400" dirty="0" smtClean="0"/>
              <a:t>Are they self-motivated and self-disciplined? </a:t>
            </a:r>
            <a:endParaRPr lang="en-US" sz="2400" dirty="0"/>
          </a:p>
        </p:txBody>
      </p:sp>
      <p:sp>
        <p:nvSpPr>
          <p:cNvPr id="4" name="Rectangle 3"/>
          <p:cNvSpPr/>
          <p:nvPr/>
        </p:nvSpPr>
        <p:spPr>
          <a:xfrm>
            <a:off x="2168873" y="4990815"/>
            <a:ext cx="46528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Yes </a:t>
            </a:r>
            <a:r>
              <a:rPr lang="en-US" sz="5400" b="1" cap="none" spc="0" smtClean="0">
                <a:ln w="9525">
                  <a:solidFill>
                    <a:schemeClr val="bg1"/>
                  </a:solidFill>
                  <a:prstDash val="solid"/>
                </a:ln>
                <a:solidFill>
                  <a:schemeClr val="tx1"/>
                </a:solidFill>
                <a:effectLst>
                  <a:outerShdw blurRad="12700" dist="38100" dir="2700000" algn="tl" rotWithShape="0">
                    <a:schemeClr val="bg1">
                      <a:lumMod val="50000"/>
                    </a:schemeClr>
                  </a:outerShdw>
                </a:effectLst>
              </a:rPr>
              <a:t>= Readiness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5202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C00000"/>
                </a:solidFill>
              </a:rPr>
              <a:t>Dual Credit Students ARE College </a:t>
            </a:r>
            <a:r>
              <a:rPr lang="en-US" b="1" dirty="0">
                <a:solidFill>
                  <a:srgbClr val="C00000"/>
                </a:solidFill>
              </a:rPr>
              <a:t>S</a:t>
            </a:r>
            <a:r>
              <a:rPr lang="en-US" b="1" dirty="0" smtClean="0">
                <a:solidFill>
                  <a:srgbClr val="C00000"/>
                </a:solidFill>
              </a:rPr>
              <a:t>tudents</a:t>
            </a:r>
            <a:endParaRPr lang="en-US" b="1" dirty="0">
              <a:solidFill>
                <a:srgbClr val="C00000"/>
              </a:solidFill>
            </a:endParaRPr>
          </a:p>
        </p:txBody>
      </p:sp>
      <p:sp>
        <p:nvSpPr>
          <p:cNvPr id="3" name="Content Placeholder 2"/>
          <p:cNvSpPr>
            <a:spLocks noGrp="1"/>
          </p:cNvSpPr>
          <p:nvPr>
            <p:ph idx="1"/>
          </p:nvPr>
        </p:nvSpPr>
        <p:spPr>
          <a:xfrm>
            <a:off x="575118" y="2953771"/>
            <a:ext cx="3770460" cy="2934789"/>
          </a:xfrm>
        </p:spPr>
        <p:txBody>
          <a:bodyPr/>
          <a:lstStyle/>
          <a:p>
            <a:r>
              <a:rPr lang="en-US" sz="2400" b="1" dirty="0" smtClean="0"/>
              <a:t>College </a:t>
            </a:r>
            <a:r>
              <a:rPr lang="en-US" sz="2400" b="1" dirty="0"/>
              <a:t>Expectations</a:t>
            </a:r>
          </a:p>
          <a:p>
            <a:pPr lvl="1">
              <a:buFont typeface="Arial" charset="0"/>
              <a:buChar char="•"/>
            </a:pPr>
            <a:r>
              <a:rPr lang="en-US" sz="2000" dirty="0"/>
              <a:t>Communication</a:t>
            </a:r>
          </a:p>
          <a:p>
            <a:pPr lvl="1">
              <a:buFont typeface="Arial" charset="0"/>
              <a:buChar char="•"/>
            </a:pPr>
            <a:r>
              <a:rPr lang="en-US" sz="2000" dirty="0" smtClean="0"/>
              <a:t>FERPA</a:t>
            </a:r>
          </a:p>
          <a:p>
            <a:pPr lvl="1">
              <a:buFont typeface="Arial" charset="0"/>
              <a:buChar char="•"/>
            </a:pPr>
            <a:r>
              <a:rPr lang="en-US" sz="2000" dirty="0" smtClean="0"/>
              <a:t>College Course Content</a:t>
            </a:r>
            <a:endParaRPr lang="en-US" sz="2000" dirty="0"/>
          </a:p>
          <a:p>
            <a:pPr lvl="1">
              <a:buFont typeface="Arial" charset="0"/>
              <a:buChar char="•"/>
            </a:pPr>
            <a:r>
              <a:rPr lang="en-US" sz="2000" dirty="0"/>
              <a:t>Study Habits</a:t>
            </a:r>
          </a:p>
          <a:p>
            <a:pPr lvl="1">
              <a:buFont typeface="Arial" charset="0"/>
              <a:buChar char="•"/>
            </a:pPr>
            <a:r>
              <a:rPr lang="en-US" sz="2000" dirty="0"/>
              <a:t>Grades &amp; Transcripts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90309" y="2997988"/>
            <a:ext cx="3325041" cy="2746420"/>
          </a:xfrm>
          <a:prstGeom prst="rect">
            <a:avLst/>
          </a:prstGeom>
        </p:spPr>
      </p:pic>
      <p:sp>
        <p:nvSpPr>
          <p:cNvPr id="5" name="TextBox 4"/>
          <p:cNvSpPr txBox="1"/>
          <p:nvPr/>
        </p:nvSpPr>
        <p:spPr>
          <a:xfrm>
            <a:off x="1937658" y="5872709"/>
            <a:ext cx="6505302" cy="369332"/>
          </a:xfrm>
          <a:prstGeom prst="rect">
            <a:avLst/>
          </a:prstGeom>
          <a:noFill/>
        </p:spPr>
        <p:txBody>
          <a:bodyPr wrap="square" rtlCol="0">
            <a:spAutoFit/>
          </a:bodyPr>
          <a:lstStyle/>
          <a:p>
            <a:r>
              <a:rPr lang="en-US" b="1" dirty="0" smtClean="0"/>
              <a:t>ALWAYS START WITH YOUR HIGH SCHOOL COUNSELOR.</a:t>
            </a:r>
            <a:endParaRPr lang="en-US" b="1" dirty="0"/>
          </a:p>
        </p:txBody>
      </p:sp>
    </p:spTree>
    <p:extLst>
      <p:ext uri="{BB962C8B-B14F-4D97-AF65-F5344CB8AC3E}">
        <p14:creationId xmlns:p14="http://schemas.microsoft.com/office/powerpoint/2010/main" val="3106245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6768"/>
            <a:ext cx="7055226" cy="1143000"/>
          </a:xfrm>
        </p:spPr>
        <p:txBody>
          <a:bodyPr/>
          <a:lstStyle/>
          <a:p>
            <a:pPr algn="ctr"/>
            <a:r>
              <a:rPr lang="en-US" b="1" dirty="0" smtClean="0">
                <a:solidFill>
                  <a:srgbClr val="C00000"/>
                </a:solidFill>
              </a:rPr>
              <a:t>Degree Plan Applicability </a:t>
            </a:r>
            <a:endParaRPr lang="en-US" b="1" dirty="0">
              <a:solidFill>
                <a:srgbClr val="C00000"/>
              </a:solidFill>
            </a:endParaRPr>
          </a:p>
        </p:txBody>
      </p:sp>
      <p:sp>
        <p:nvSpPr>
          <p:cNvPr id="3" name="Content Placeholder 2"/>
          <p:cNvSpPr>
            <a:spLocks noGrp="1"/>
          </p:cNvSpPr>
          <p:nvPr>
            <p:ph idx="1"/>
          </p:nvPr>
        </p:nvSpPr>
        <p:spPr>
          <a:xfrm>
            <a:off x="499460" y="2849544"/>
            <a:ext cx="7055226" cy="3166314"/>
          </a:xfrm>
        </p:spPr>
        <p:txBody>
          <a:bodyPr>
            <a:normAutofit/>
          </a:bodyPr>
          <a:lstStyle/>
          <a:p>
            <a:r>
              <a:rPr lang="en-US" sz="2400" dirty="0" smtClean="0"/>
              <a:t>Associate Degree</a:t>
            </a:r>
          </a:p>
          <a:p>
            <a:pPr marL="0" indent="0">
              <a:buNone/>
            </a:pPr>
            <a:r>
              <a:rPr lang="en-US" sz="2800" dirty="0" smtClean="0"/>
              <a:t>	</a:t>
            </a:r>
            <a:r>
              <a:rPr lang="en-US" sz="2000" dirty="0" smtClean="0"/>
              <a:t>“Basics”- Core Curriculum </a:t>
            </a:r>
          </a:p>
          <a:p>
            <a:r>
              <a:rPr lang="en-US" sz="2400" dirty="0" smtClean="0"/>
              <a:t>CHECK with your 4-YEAR University </a:t>
            </a:r>
          </a:p>
          <a:p>
            <a:pPr lvl="1"/>
            <a:r>
              <a:rPr lang="en-US" sz="2000" dirty="0" smtClean="0"/>
              <a:t>What is your Major? </a:t>
            </a:r>
          </a:p>
          <a:p>
            <a:pPr lvl="1"/>
            <a:r>
              <a:rPr lang="en-US" sz="2000" dirty="0" smtClean="0"/>
              <a:t>Transfer Guides</a:t>
            </a:r>
          </a:p>
          <a:p>
            <a:pPr lvl="1"/>
            <a:r>
              <a:rPr lang="en-US" sz="2000" dirty="0" smtClean="0"/>
              <a:t>University Core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7878" y="2261715"/>
            <a:ext cx="2639206" cy="3862253"/>
          </a:xfrm>
          <a:prstGeom prst="rect">
            <a:avLst/>
          </a:prstGeom>
        </p:spPr>
      </p:pic>
    </p:spTree>
    <p:extLst>
      <p:ext uri="{BB962C8B-B14F-4D97-AF65-F5344CB8AC3E}">
        <p14:creationId xmlns:p14="http://schemas.microsoft.com/office/powerpoint/2010/main" val="359758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1012"/>
            <a:ext cx="7886700" cy="887355"/>
          </a:xfrm>
        </p:spPr>
        <p:txBody>
          <a:bodyPr>
            <a:normAutofit/>
          </a:bodyPr>
          <a:lstStyle/>
          <a:p>
            <a:pPr algn="ctr"/>
            <a:r>
              <a:rPr lang="en-US" b="1" dirty="0" smtClean="0">
                <a:solidFill>
                  <a:srgbClr val="C00000"/>
                </a:solidFill>
              </a:rPr>
              <a:t>Cost Comparison</a:t>
            </a:r>
            <a:endParaRPr lang="en-US" b="1" dirty="0">
              <a:solidFill>
                <a:srgbClr val="C00000"/>
              </a:solidFill>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677779038"/>
              </p:ext>
            </p:extLst>
          </p:nvPr>
        </p:nvGraphicFramePr>
        <p:xfrm>
          <a:off x="796834" y="2577737"/>
          <a:ext cx="7550331" cy="3849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363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98" y="2098845"/>
            <a:ext cx="5076044" cy="994172"/>
          </a:xfrm>
        </p:spPr>
        <p:txBody>
          <a:bodyPr>
            <a:normAutofit fontScale="90000"/>
          </a:bodyPr>
          <a:lstStyle/>
          <a:p>
            <a:r>
              <a:rPr lang="en-US" b="1" dirty="0">
                <a:solidFill>
                  <a:srgbClr val="C00000"/>
                </a:solidFill>
              </a:rPr>
              <a:t>	</a:t>
            </a:r>
            <a:r>
              <a:rPr lang="en-US" b="1" dirty="0" smtClean="0">
                <a:solidFill>
                  <a:srgbClr val="C00000"/>
                </a:solidFill>
              </a:rPr>
              <a:t> Dual Credit Tuition &amp; Fees</a:t>
            </a:r>
            <a:endParaRPr lang="en-US" b="1" dirty="0">
              <a:solidFill>
                <a:srgbClr val="C00000"/>
              </a:solidFill>
            </a:endParaRPr>
          </a:p>
        </p:txBody>
      </p:sp>
      <p:graphicFrame>
        <p:nvGraphicFramePr>
          <p:cNvPr id="4" name="Content Placeholder 3"/>
          <p:cNvGraphicFramePr>
            <a:graphicFrameLocks noGrp="1"/>
          </p:cNvGraphicFramePr>
          <p:nvPr>
            <p:ph idx="1"/>
            <p:extLst/>
          </p:nvPr>
        </p:nvGraphicFramePr>
        <p:xfrm>
          <a:off x="1684126" y="2894931"/>
          <a:ext cx="6108045" cy="1629918"/>
        </p:xfrm>
        <a:graphic>
          <a:graphicData uri="http://schemas.openxmlformats.org/drawingml/2006/table">
            <a:tbl>
              <a:tblPr firstRow="1" firstCol="1" bandRow="1">
                <a:tableStyleId>{5C22544A-7EE6-4342-B048-85BDC9FD1C3A}</a:tableStyleId>
              </a:tblPr>
              <a:tblGrid>
                <a:gridCol w="2391593">
                  <a:extLst>
                    <a:ext uri="{9D8B030D-6E8A-4147-A177-3AD203B41FA5}">
                      <a16:colId xmlns:a16="http://schemas.microsoft.com/office/drawing/2014/main" val="20000"/>
                    </a:ext>
                  </a:extLst>
                </a:gridCol>
                <a:gridCol w="1585616">
                  <a:extLst>
                    <a:ext uri="{9D8B030D-6E8A-4147-A177-3AD203B41FA5}">
                      <a16:colId xmlns:a16="http://schemas.microsoft.com/office/drawing/2014/main" val="20001"/>
                    </a:ext>
                  </a:extLst>
                </a:gridCol>
                <a:gridCol w="2130836">
                  <a:extLst>
                    <a:ext uri="{9D8B030D-6E8A-4147-A177-3AD203B41FA5}">
                      <a16:colId xmlns:a16="http://schemas.microsoft.com/office/drawing/2014/main" val="20002"/>
                    </a:ext>
                  </a:extLst>
                </a:gridCol>
              </a:tblGrid>
              <a:tr h="368046">
                <a:tc>
                  <a:txBody>
                    <a:bodyPr/>
                    <a:lstStyle/>
                    <a:p>
                      <a:pPr marL="0" marR="0">
                        <a:lnSpc>
                          <a:spcPct val="115000"/>
                        </a:lnSpc>
                        <a:spcBef>
                          <a:spcPts val="0"/>
                        </a:spcBef>
                        <a:spcAft>
                          <a:spcPts val="1000"/>
                        </a:spcAft>
                      </a:pPr>
                      <a:r>
                        <a:rPr lang="en-US" sz="2100" dirty="0">
                          <a:effectLst/>
                        </a:rPr>
                        <a:t>Course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a:effectLst/>
                        </a:rPr>
                        <a:t>In-District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a:effectLst/>
                        </a:rPr>
                        <a:t>Out-of-District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630936">
                <a:tc>
                  <a:txBody>
                    <a:bodyPr/>
                    <a:lstStyle/>
                    <a:p>
                      <a:pPr marL="0" marR="0">
                        <a:lnSpc>
                          <a:spcPct val="115000"/>
                        </a:lnSpc>
                        <a:spcBef>
                          <a:spcPts val="0"/>
                        </a:spcBef>
                        <a:spcAft>
                          <a:spcPts val="1000"/>
                        </a:spcAft>
                      </a:pPr>
                      <a:r>
                        <a:rPr lang="en-US" sz="1800" dirty="0">
                          <a:effectLst/>
                        </a:rPr>
                        <a:t>3 </a:t>
                      </a:r>
                      <a:r>
                        <a:rPr lang="en-US" sz="1800" dirty="0" smtClean="0">
                          <a:effectLst/>
                        </a:rPr>
                        <a:t>Semester Credit Hour Dual Credit </a:t>
                      </a:r>
                      <a:r>
                        <a:rPr lang="en-US" sz="1800" dirty="0">
                          <a:effectLst/>
                        </a:rPr>
                        <a:t>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smtClean="0">
                          <a:effectLst/>
                        </a:rPr>
                        <a:t>$152.00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smtClean="0">
                          <a:effectLst/>
                        </a:rPr>
                        <a:t>$242.00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630936">
                <a:tc>
                  <a:txBody>
                    <a:bodyPr/>
                    <a:lstStyle/>
                    <a:p>
                      <a:pPr marL="0" marR="0">
                        <a:lnSpc>
                          <a:spcPct val="115000"/>
                        </a:lnSpc>
                        <a:spcBef>
                          <a:spcPts val="0"/>
                        </a:spcBef>
                        <a:spcAft>
                          <a:spcPts val="1000"/>
                        </a:spcAft>
                      </a:pPr>
                      <a:r>
                        <a:rPr lang="en-US" sz="1800" dirty="0">
                          <a:effectLst/>
                        </a:rPr>
                        <a:t>4 </a:t>
                      </a:r>
                      <a:r>
                        <a:rPr lang="en-US" sz="1800" dirty="0" smtClean="0">
                          <a:effectLst/>
                        </a:rPr>
                        <a:t>Semester Credit Hour Dual Credit Course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a:effectLst/>
                        </a:rPr>
                        <a:t>$</a:t>
                      </a:r>
                      <a:r>
                        <a:rPr lang="en-US" sz="2100" dirty="0" smtClean="0">
                          <a:effectLst/>
                        </a:rPr>
                        <a:t>196.00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1000"/>
                        </a:spcAft>
                      </a:pPr>
                      <a:r>
                        <a:rPr lang="en-US" sz="2100" dirty="0" smtClean="0">
                          <a:effectLst/>
                        </a:rPr>
                        <a:t>$316.00</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bl>
          </a:graphicData>
        </a:graphic>
      </p:graphicFrame>
      <p:sp>
        <p:nvSpPr>
          <p:cNvPr id="3" name="Rectangle 2"/>
          <p:cNvSpPr/>
          <p:nvPr/>
        </p:nvSpPr>
        <p:spPr>
          <a:xfrm>
            <a:off x="1658634" y="4565992"/>
            <a:ext cx="6354652" cy="1546577"/>
          </a:xfrm>
          <a:prstGeom prst="rect">
            <a:avLst/>
          </a:prstGeom>
        </p:spPr>
        <p:txBody>
          <a:bodyPr wrap="square">
            <a:spAutoFit/>
          </a:bodyPr>
          <a:lstStyle/>
          <a:p>
            <a:pPr defTabSz="342900"/>
            <a:r>
              <a:rPr lang="en-US" sz="1350" dirty="0" smtClean="0">
                <a:solidFill>
                  <a:prstClr val="black"/>
                </a:solidFill>
              </a:rPr>
              <a:t>*The Dual Credit Rate only applies in the fall and spring academic semesters. </a:t>
            </a:r>
          </a:p>
          <a:p>
            <a:pPr defTabSz="342900"/>
            <a:r>
              <a:rPr lang="en-US" sz="1350" dirty="0" smtClean="0">
                <a:solidFill>
                  <a:prstClr val="black"/>
                </a:solidFill>
              </a:rPr>
              <a:t>*The </a:t>
            </a:r>
            <a:r>
              <a:rPr lang="en-US" sz="1350" dirty="0">
                <a:solidFill>
                  <a:prstClr val="black"/>
                </a:solidFill>
              </a:rPr>
              <a:t>fees contained herein are subject to continuous review and evaluation. Navarro College reserves the right to make changes at any time without notice.							</a:t>
            </a:r>
          </a:p>
          <a:p>
            <a:pPr defTabSz="342900"/>
            <a:r>
              <a:rPr lang="en-US" sz="1350" b="1" dirty="0">
                <a:solidFill>
                  <a:prstClr val="black"/>
                </a:solidFill>
              </a:rPr>
              <a:t>Lab/Course Fees</a:t>
            </a:r>
            <a:r>
              <a:rPr lang="en-US" sz="1350" dirty="0">
                <a:solidFill>
                  <a:prstClr val="black"/>
                </a:solidFill>
              </a:rPr>
              <a:t>							</a:t>
            </a:r>
          </a:p>
          <a:p>
            <a:pPr defTabSz="342900"/>
            <a:r>
              <a:rPr lang="en-US" sz="1350" dirty="0">
                <a:solidFill>
                  <a:prstClr val="black"/>
                </a:solidFill>
              </a:rPr>
              <a:t>* See catalog/website for all lab/course fees that are in addition to the above amounts							</a:t>
            </a:r>
          </a:p>
        </p:txBody>
      </p:sp>
    </p:spTree>
    <p:extLst>
      <p:ext uri="{BB962C8B-B14F-4D97-AF65-F5344CB8AC3E}">
        <p14:creationId xmlns:p14="http://schemas.microsoft.com/office/powerpoint/2010/main" val="222734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301228" y="1788159"/>
            <a:ext cx="2486736" cy="1161061"/>
          </a:xfrm>
          <a:prstGeom prst="rect">
            <a:avLst/>
          </a:prstGeom>
        </p:spPr>
      </p:pic>
      <p:sp>
        <p:nvSpPr>
          <p:cNvPr id="2" name="Title 1"/>
          <p:cNvSpPr>
            <a:spLocks noGrp="1"/>
          </p:cNvSpPr>
          <p:nvPr>
            <p:ph type="title"/>
          </p:nvPr>
        </p:nvSpPr>
        <p:spPr>
          <a:xfrm>
            <a:off x="117985" y="2581088"/>
            <a:ext cx="9144001" cy="885224"/>
          </a:xfrm>
        </p:spPr>
        <p:txBody>
          <a:bodyPr>
            <a:normAutofit fontScale="90000"/>
          </a:bodyPr>
          <a:lstStyle/>
          <a:p>
            <a:pPr lvl="0" algn="ctr" defTabSz="914400" fontAlgn="base">
              <a:spcAft>
                <a:spcPct val="0"/>
              </a:spcAft>
            </a:pPr>
            <a:r>
              <a:rPr lang="en-US" sz="3600" b="1" dirty="0" smtClean="0">
                <a:solidFill>
                  <a:srgbClr val="C00000"/>
                </a:solidFill>
                <a:latin typeface="Calisto MT" pitchFamily="18" charset="0"/>
                <a:ea typeface="ＭＳ Ｐゴシック" pitchFamily="-110" charset="-128"/>
                <a:cs typeface="+mn-cs"/>
              </a:rPr>
              <a:t/>
            </a:r>
            <a:br>
              <a:rPr lang="en-US" sz="3600" b="1" dirty="0" smtClean="0">
                <a:solidFill>
                  <a:srgbClr val="C00000"/>
                </a:solidFill>
                <a:latin typeface="Calisto MT" pitchFamily="18" charset="0"/>
                <a:ea typeface="ＭＳ Ｐゴシック" pitchFamily="-110" charset="-128"/>
                <a:cs typeface="+mn-cs"/>
              </a:rPr>
            </a:br>
            <a:r>
              <a:rPr lang="en-US" sz="4000" b="1" dirty="0" smtClean="0">
                <a:solidFill>
                  <a:srgbClr val="C00000"/>
                </a:solidFill>
                <a:latin typeface="Calisto MT" pitchFamily="18" charset="0"/>
                <a:ea typeface="ＭＳ Ｐゴシック" pitchFamily="-110" charset="-128"/>
                <a:cs typeface="+mn-cs"/>
              </a:rPr>
              <a:t> </a:t>
            </a:r>
            <a:r>
              <a:rPr lang="en-US" sz="3700" b="1" dirty="0" smtClean="0">
                <a:solidFill>
                  <a:srgbClr val="C00000"/>
                </a:solidFill>
                <a:latin typeface="Calisto MT" pitchFamily="18" charset="0"/>
                <a:ea typeface="ＭＳ Ｐゴシック" pitchFamily="-110" charset="-128"/>
                <a:cs typeface="+mn-cs"/>
              </a:rPr>
              <a:t>Dual Credit Scholarship</a:t>
            </a:r>
            <a:endParaRPr lang="en-US" dirty="0"/>
          </a:p>
        </p:txBody>
      </p:sp>
      <p:sp>
        <p:nvSpPr>
          <p:cNvPr id="4" name="Content Placeholder 3"/>
          <p:cNvSpPr>
            <a:spLocks noGrp="1"/>
          </p:cNvSpPr>
          <p:nvPr>
            <p:ph idx="1"/>
          </p:nvPr>
        </p:nvSpPr>
        <p:spPr>
          <a:xfrm>
            <a:off x="5787964" y="3983406"/>
            <a:ext cx="3185689" cy="2288886"/>
          </a:xfrm>
          <a:prstGeom prst="irregularSeal2">
            <a:avLst/>
          </a:prstGeom>
          <a:solidFill>
            <a:srgbClr val="B50112"/>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endParaRPr lang="en-US" dirty="0"/>
          </a:p>
        </p:txBody>
      </p:sp>
      <p:sp>
        <p:nvSpPr>
          <p:cNvPr id="6" name="Rectangle 5"/>
          <p:cNvSpPr/>
          <p:nvPr/>
        </p:nvSpPr>
        <p:spPr>
          <a:xfrm rot="20278091">
            <a:off x="5851858" y="4527684"/>
            <a:ext cx="2796855" cy="1200329"/>
          </a:xfrm>
          <a:prstGeom prst="rect">
            <a:avLst/>
          </a:prstGeom>
        </p:spPr>
        <p:txBody>
          <a:bodyPr wrap="none">
            <a:spAutoFit/>
          </a:bodyPr>
          <a:lstStyle/>
          <a:p>
            <a:pPr lvl="0" algn="ctr" defTabSz="914400" fontAlgn="base">
              <a:spcBef>
                <a:spcPct val="0"/>
              </a:spcBef>
              <a:spcAft>
                <a:spcPct val="0"/>
              </a:spcAft>
            </a:pPr>
            <a:r>
              <a:rPr lang="en-US" sz="2400" b="1" spc="50" dirty="0">
                <a:ln w="11430"/>
                <a:solidFill>
                  <a:prstClr val="black"/>
                </a:solidFill>
                <a:effectLst>
                  <a:outerShdw blurRad="76200" dist="50800" dir="5400000" algn="tl" rotWithShape="0">
                    <a:srgbClr val="000000">
                      <a:alpha val="65000"/>
                    </a:srgbClr>
                  </a:outerShdw>
                </a:effectLst>
                <a:latin typeface="Times New Roman" pitchFamily="-110" charset="-52"/>
                <a:ea typeface="ＭＳ Ｐゴシック" pitchFamily="-110" charset="-128"/>
              </a:rPr>
              <a:t>APPLY </a:t>
            </a:r>
            <a:r>
              <a:rPr lang="en-US" sz="2400" b="1" spc="50" dirty="0" smtClean="0">
                <a:ln w="11430"/>
                <a:solidFill>
                  <a:prstClr val="black"/>
                </a:solidFill>
                <a:effectLst>
                  <a:outerShdw blurRad="76200" dist="50800" dir="5400000" algn="tl" rotWithShape="0">
                    <a:srgbClr val="000000">
                      <a:alpha val="65000"/>
                    </a:srgbClr>
                  </a:outerShdw>
                </a:effectLst>
                <a:latin typeface="Times New Roman" pitchFamily="-110" charset="-52"/>
                <a:ea typeface="ＭＳ Ｐゴシック" pitchFamily="-110" charset="-128"/>
              </a:rPr>
              <a:t>ONLINE</a:t>
            </a:r>
          </a:p>
          <a:p>
            <a:pPr lvl="0" algn="ctr" defTabSz="914400" fontAlgn="base">
              <a:spcBef>
                <a:spcPct val="0"/>
              </a:spcBef>
              <a:spcAft>
                <a:spcPct val="0"/>
              </a:spcAft>
            </a:pPr>
            <a:r>
              <a:rPr lang="en-US" sz="2400" b="1" spc="50" dirty="0" smtClean="0">
                <a:ln w="11430"/>
                <a:solidFill>
                  <a:prstClr val="black"/>
                </a:solidFill>
                <a:effectLst>
                  <a:outerShdw blurRad="76200" dist="50800" dir="5400000" algn="tl" rotWithShape="0">
                    <a:srgbClr val="000000">
                      <a:alpha val="65000"/>
                    </a:srgbClr>
                  </a:outerShdw>
                </a:effectLst>
                <a:latin typeface="Times New Roman" pitchFamily="-110" charset="-52"/>
                <a:ea typeface="ＭＳ Ｐゴシック" pitchFamily="-110" charset="-128"/>
              </a:rPr>
              <a:t>AT: scholarships.</a:t>
            </a:r>
          </a:p>
          <a:p>
            <a:pPr lvl="0" algn="ctr" defTabSz="914400" fontAlgn="base">
              <a:spcBef>
                <a:spcPct val="0"/>
              </a:spcBef>
              <a:spcAft>
                <a:spcPct val="0"/>
              </a:spcAft>
            </a:pPr>
            <a:r>
              <a:rPr lang="en-US" sz="2400" b="1" spc="50" dirty="0" err="1" smtClean="0">
                <a:ln w="11430"/>
                <a:solidFill>
                  <a:prstClr val="black"/>
                </a:solidFill>
                <a:effectLst>
                  <a:outerShdw blurRad="76200" dist="50800" dir="5400000" algn="tl" rotWithShape="0">
                    <a:srgbClr val="000000">
                      <a:alpha val="65000"/>
                    </a:srgbClr>
                  </a:outerShdw>
                </a:effectLst>
                <a:latin typeface="Times New Roman" pitchFamily="-110" charset="-52"/>
                <a:ea typeface="ＭＳ Ｐゴシック" pitchFamily="-110" charset="-128"/>
              </a:rPr>
              <a:t>navarrocollege.edu</a:t>
            </a:r>
            <a:endParaRPr lang="en-US" b="1" spc="50" dirty="0">
              <a:ln w="11430"/>
              <a:solidFill>
                <a:prstClr val="black"/>
              </a:solidFill>
              <a:effectLst>
                <a:outerShdw blurRad="76200" dist="50800" dir="5400000" algn="tl" rotWithShape="0">
                  <a:srgbClr val="000000">
                    <a:alpha val="65000"/>
                  </a:srgbClr>
                </a:outerShdw>
              </a:effectLst>
              <a:latin typeface="Times New Roman" pitchFamily="-110" charset="-52"/>
              <a:ea typeface="ＭＳ Ｐゴシック" pitchFamily="-110" charset="-128"/>
            </a:endParaRPr>
          </a:p>
        </p:txBody>
      </p:sp>
      <p:pic>
        <p:nvPicPr>
          <p:cNvPr id="7" name="Picture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376280">
            <a:off x="145260" y="1811908"/>
            <a:ext cx="1556069" cy="1113562"/>
          </a:xfrm>
          <a:prstGeom prst="rect">
            <a:avLst/>
          </a:prstGeom>
        </p:spPr>
      </p:pic>
      <p:sp>
        <p:nvSpPr>
          <p:cNvPr id="11" name="TextBox 10"/>
          <p:cNvSpPr txBox="1"/>
          <p:nvPr/>
        </p:nvSpPr>
        <p:spPr>
          <a:xfrm>
            <a:off x="936171" y="3577771"/>
            <a:ext cx="4851793" cy="2308324"/>
          </a:xfrm>
          <a:prstGeom prst="rect">
            <a:avLst/>
          </a:prstGeom>
          <a:noFill/>
        </p:spPr>
        <p:txBody>
          <a:bodyPr wrap="square" rtlCol="0">
            <a:spAutoFit/>
          </a:bodyPr>
          <a:lstStyle/>
          <a:p>
            <a:r>
              <a:rPr lang="en-US" sz="2400" dirty="0" smtClean="0"/>
              <a:t>Must be a student at an Ellis County High School.  Scholarship award is for Fall and Spring semesters only and will cover tuition and fees for one three hour class per semester.  Books are not covered.</a:t>
            </a:r>
            <a:endParaRPr lang="en-US" sz="2400" dirty="0"/>
          </a:p>
        </p:txBody>
      </p:sp>
    </p:spTree>
    <p:extLst>
      <p:ext uri="{BB962C8B-B14F-4D97-AF65-F5344CB8AC3E}">
        <p14:creationId xmlns:p14="http://schemas.microsoft.com/office/powerpoint/2010/main" val="199071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559" y="1735502"/>
            <a:ext cx="7055226" cy="1143000"/>
          </a:xfrm>
        </p:spPr>
        <p:txBody>
          <a:bodyPr>
            <a:noAutofit/>
          </a:bodyPr>
          <a:lstStyle/>
          <a:p>
            <a:pPr algn="ctr"/>
            <a:r>
              <a:rPr lang="en-US" b="1" dirty="0" smtClean="0">
                <a:solidFill>
                  <a:srgbClr val="C00000"/>
                </a:solidFill>
              </a:rPr>
              <a:t>Requirements</a:t>
            </a:r>
            <a:endParaRPr lang="en-US" b="1" dirty="0">
              <a:solidFill>
                <a:srgbClr val="C00000"/>
              </a:solidFill>
            </a:endParaRPr>
          </a:p>
        </p:txBody>
      </p:sp>
      <p:sp>
        <p:nvSpPr>
          <p:cNvPr id="3" name="Content Placeholder 2"/>
          <p:cNvSpPr>
            <a:spLocks noGrp="1"/>
          </p:cNvSpPr>
          <p:nvPr>
            <p:ph idx="1"/>
          </p:nvPr>
        </p:nvSpPr>
        <p:spPr>
          <a:xfrm>
            <a:off x="783689" y="2638697"/>
            <a:ext cx="6795734" cy="3814354"/>
          </a:xfrm>
        </p:spPr>
        <p:txBody>
          <a:bodyPr>
            <a:noAutofit/>
          </a:bodyPr>
          <a:lstStyle/>
          <a:p>
            <a:pPr>
              <a:buFont typeface="Wingdings" panose="05000000000000000000" pitchFamily="2" charset="2"/>
              <a:buChar char="ü"/>
            </a:pPr>
            <a:r>
              <a:rPr lang="en-US" sz="2000" dirty="0" smtClean="0"/>
              <a:t>Students must demonstrate good academic standing.</a:t>
            </a:r>
          </a:p>
          <a:p>
            <a:pPr>
              <a:buFont typeface="Wingdings" panose="05000000000000000000" pitchFamily="2" charset="2"/>
              <a:buChar char="ü"/>
            </a:pPr>
            <a:r>
              <a:rPr lang="en-US" sz="2000" dirty="0" smtClean="0"/>
              <a:t>Students must meet the Dual Credit Testing Requirements for eligibility. </a:t>
            </a:r>
          </a:p>
          <a:p>
            <a:pPr>
              <a:buFont typeface="Wingdings" panose="05000000000000000000" pitchFamily="2" charset="2"/>
              <a:buChar char="ü"/>
            </a:pPr>
            <a:r>
              <a:rPr lang="en-US" sz="2000" dirty="0" smtClean="0">
                <a:solidFill>
                  <a:srgbClr val="FF0000"/>
                </a:solidFill>
              </a:rPr>
              <a:t>9</a:t>
            </a:r>
            <a:r>
              <a:rPr lang="en-US" sz="2000" baseline="30000" dirty="0" smtClean="0">
                <a:solidFill>
                  <a:srgbClr val="FF0000"/>
                </a:solidFill>
              </a:rPr>
              <a:t>th</a:t>
            </a:r>
            <a:r>
              <a:rPr lang="en-US" sz="2000" dirty="0" smtClean="0">
                <a:solidFill>
                  <a:srgbClr val="FF0000"/>
                </a:solidFill>
              </a:rPr>
              <a:t> &amp; 10</a:t>
            </a:r>
            <a:r>
              <a:rPr lang="en-US" sz="2000" baseline="30000" dirty="0" smtClean="0">
                <a:solidFill>
                  <a:srgbClr val="FF0000"/>
                </a:solidFill>
              </a:rPr>
              <a:t>th</a:t>
            </a:r>
            <a:r>
              <a:rPr lang="en-US" sz="2000" dirty="0" smtClean="0">
                <a:solidFill>
                  <a:srgbClr val="FF0000"/>
                </a:solidFill>
              </a:rPr>
              <a:t> Grade Students</a:t>
            </a:r>
            <a:r>
              <a:rPr lang="en-US" sz="2000" b="1" dirty="0" smtClean="0">
                <a:solidFill>
                  <a:srgbClr val="FF0000"/>
                </a:solidFill>
              </a:rPr>
              <a:t> </a:t>
            </a:r>
            <a:r>
              <a:rPr lang="en-US" sz="2000" dirty="0" smtClean="0">
                <a:solidFill>
                  <a:srgbClr val="FF0000"/>
                </a:solidFill>
              </a:rPr>
              <a:t>must be TSI Complete in both Reading &amp; Writing</a:t>
            </a:r>
          </a:p>
          <a:p>
            <a:pPr>
              <a:buFont typeface="Wingdings" panose="05000000000000000000" pitchFamily="2" charset="2"/>
              <a:buChar char="ü"/>
            </a:pPr>
            <a:r>
              <a:rPr lang="en-US" sz="2000" dirty="0" smtClean="0"/>
              <a:t>Demonstrate continuous success in dual credit courses. </a:t>
            </a:r>
          </a:p>
          <a:p>
            <a:pPr>
              <a:buFont typeface="Wingdings" panose="05000000000000000000" pitchFamily="2" charset="2"/>
              <a:buChar char="ü"/>
            </a:pPr>
            <a:r>
              <a:rPr lang="en-US" sz="2000" dirty="0" smtClean="0"/>
              <a:t>Must have High School Counselor’s approval of academic performance, all courses enrolling for each semester. </a:t>
            </a:r>
            <a:r>
              <a:rPr lang="en-US" sz="2000" b="1" i="1" dirty="0" smtClean="0"/>
              <a:t>(Dual Credit Permit to Register Form)</a:t>
            </a:r>
          </a:p>
          <a:p>
            <a:pPr>
              <a:buFont typeface="Wingdings" panose="05000000000000000000" pitchFamily="2" charset="2"/>
              <a:buChar char="ü"/>
            </a:pPr>
            <a:r>
              <a:rPr lang="en-US" sz="2000" dirty="0" smtClean="0"/>
              <a:t>Must meet all the college’s regular prerequisite requirements designated for the courses in which enrolling. </a:t>
            </a:r>
            <a:endParaRPr lang="en-US" sz="20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0921" y="1915427"/>
            <a:ext cx="1650573" cy="1144031"/>
          </a:xfrm>
          <a:prstGeom prst="rect">
            <a:avLst/>
          </a:prstGeom>
        </p:spPr>
      </p:pic>
    </p:spTree>
    <p:extLst>
      <p:ext uri="{BB962C8B-B14F-4D97-AF65-F5344CB8AC3E}">
        <p14:creationId xmlns:p14="http://schemas.microsoft.com/office/powerpoint/2010/main" val="3962132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EC813DB-7792-E641-8F8C-5B60FD4AC3E7}" vid="{893BFE2F-AE7D-964E-956E-CB5CC21D9D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s" ma:contentTypeID="0x010100FB1039774560884C9572A27E5094823A00E7A14A69C3A9F94DAA41E33BE3BF8881" ma:contentTypeVersion="1" ma:contentTypeDescription="" ma:contentTypeScope="" ma:versionID="4e0ecae516a50c4167e07e68592cc9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6EC6FE-77EC-4091-9CCF-FC8669D017F3}"/>
</file>

<file path=customXml/itemProps2.xml><?xml version="1.0" encoding="utf-8"?>
<ds:datastoreItem xmlns:ds="http://schemas.openxmlformats.org/officeDocument/2006/customXml" ds:itemID="{E8C96C25-4A0F-4CF2-950F-550C124FAF8C}"/>
</file>

<file path=customXml/itemProps3.xml><?xml version="1.0" encoding="utf-8"?>
<ds:datastoreItem xmlns:ds="http://schemas.openxmlformats.org/officeDocument/2006/customXml" ds:itemID="{4B0C6E48-A20C-4FA0-820E-208E3351F328}"/>
</file>

<file path=docProps/app.xml><?xml version="1.0" encoding="utf-8"?>
<Properties xmlns="http://schemas.openxmlformats.org/officeDocument/2006/extended-properties" xmlns:vt="http://schemas.openxmlformats.org/officeDocument/2006/docPropsVTypes">
  <Template/>
  <TotalTime>1945</TotalTime>
  <Words>654</Words>
  <Application>Microsoft Office PowerPoint</Application>
  <PresentationFormat>On-screen Show (4:3)</PresentationFormat>
  <Paragraphs>135</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Calibri Light</vt:lpstr>
      <vt:lpstr>Calisto MT</vt:lpstr>
      <vt:lpstr>Times New Roman</vt:lpstr>
      <vt:lpstr>Wingdings</vt:lpstr>
      <vt:lpstr>1_Office Theme</vt:lpstr>
      <vt:lpstr>PowerPoint Presentation</vt:lpstr>
      <vt:lpstr>Why Dual Credit?</vt:lpstr>
      <vt:lpstr>Dual Credit Student Readiness</vt:lpstr>
      <vt:lpstr>Dual Credit Students ARE College Students</vt:lpstr>
      <vt:lpstr>Degree Plan Applicability </vt:lpstr>
      <vt:lpstr>Cost Comparison</vt:lpstr>
      <vt:lpstr>  Dual Credit Tuition &amp; Fees</vt:lpstr>
      <vt:lpstr>  Dual Credit Scholarship</vt:lpstr>
      <vt:lpstr>Requirements</vt:lpstr>
      <vt:lpstr>Dual Credit Eligibility</vt:lpstr>
      <vt:lpstr>Student Services</vt:lpstr>
      <vt:lpstr>Program Admission Steps</vt:lpstr>
      <vt:lpstr>Program Admission Steps</vt:lpstr>
      <vt:lpstr>Program Admission Steps</vt:lpstr>
      <vt:lpstr>Program Admission Steps</vt:lpstr>
      <vt:lpstr>NC Student Web Tools</vt:lpstr>
      <vt:lpstr>Deadlines</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 Staff</dc:creator>
  <cp:lastModifiedBy>Arlene Tribble</cp:lastModifiedBy>
  <cp:revision>103</cp:revision>
  <cp:lastPrinted>2015-01-26T22:03:58Z</cp:lastPrinted>
  <dcterms:created xsi:type="dcterms:W3CDTF">2015-01-20T18:53:17Z</dcterms:created>
  <dcterms:modified xsi:type="dcterms:W3CDTF">2019-04-22T21:13:25Z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0x010100FB1039774560884C9572A27E5094823A00E7A14A69C3A9F94DAA41E33BE3BF8881</vt:lpwstr>
  </property>
</Properties>
</file>